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93" r:id="rId6"/>
    <p:sldId id="260" r:id="rId7"/>
    <p:sldId id="261" r:id="rId8"/>
    <p:sldId id="300" r:id="rId9"/>
    <p:sldId id="304" r:id="rId10"/>
    <p:sldId id="301" r:id="rId11"/>
    <p:sldId id="302" r:id="rId12"/>
    <p:sldId id="303" r:id="rId13"/>
    <p:sldId id="262" r:id="rId14"/>
    <p:sldId id="306" r:id="rId15"/>
    <p:sldId id="263" r:id="rId16"/>
    <p:sldId id="264" r:id="rId17"/>
    <p:sldId id="267" r:id="rId18"/>
    <p:sldId id="268" r:id="rId19"/>
    <p:sldId id="266" r:id="rId20"/>
    <p:sldId id="307" r:id="rId21"/>
    <p:sldId id="269" r:id="rId22"/>
    <p:sldId id="299" r:id="rId23"/>
    <p:sldId id="270" r:id="rId24"/>
    <p:sldId id="271" r:id="rId25"/>
    <p:sldId id="272" r:id="rId26"/>
    <p:sldId id="273" r:id="rId27"/>
    <p:sldId id="308" r:id="rId28"/>
    <p:sldId id="275" r:id="rId29"/>
    <p:sldId id="274" r:id="rId30"/>
    <p:sldId id="276" r:id="rId31"/>
    <p:sldId id="279" r:id="rId32"/>
    <p:sldId id="281" r:id="rId33"/>
    <p:sldId id="282" r:id="rId34"/>
    <p:sldId id="277" r:id="rId35"/>
    <p:sldId id="278" r:id="rId36"/>
    <p:sldId id="289" r:id="rId37"/>
    <p:sldId id="290" r:id="rId38"/>
    <p:sldId id="291" r:id="rId39"/>
    <p:sldId id="283" r:id="rId40"/>
    <p:sldId id="285" r:id="rId41"/>
    <p:sldId id="309" r:id="rId42"/>
    <p:sldId id="286" r:id="rId43"/>
    <p:sldId id="310" r:id="rId44"/>
    <p:sldId id="287" r:id="rId45"/>
    <p:sldId id="311" r:id="rId46"/>
    <p:sldId id="297" r:id="rId47"/>
    <p:sldId id="312" r:id="rId48"/>
    <p:sldId id="298" r:id="rId49"/>
    <p:sldId id="313" r:id="rId50"/>
    <p:sldId id="305" r:id="rId51"/>
    <p:sldId id="315" r:id="rId52"/>
    <p:sldId id="265" r:id="rId53"/>
    <p:sldId id="294" r:id="rId54"/>
    <p:sldId id="316" r:id="rId55"/>
    <p:sldId id="295" r:id="rId56"/>
    <p:sldId id="317" r:id="rId57"/>
    <p:sldId id="296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dainela.valentova@mascs.cz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hyperlink" Target="https://www.mascs.cz/vyzvy-dotace/szp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hyperlink" Target="http://www.szif.cz/" TargetMode="External"/><Relationship Id="rId7" Type="http://schemas.openxmlformats.org/officeDocument/2006/relationships/image" Target="../media/image3.jpg"/><Relationship Id="rId2" Type="http://schemas.openxmlformats.org/officeDocument/2006/relationships/hyperlink" Target="http://www.eagri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jpg"/><Relationship Id="rId4" Type="http://schemas.openxmlformats.org/officeDocument/2006/relationships/hyperlink" Target="https://www.mascs.cz/vyzvy-dotace/szp/dokumenty-k-szp/pravidla-pro-zadatele/" TargetMode="Externa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4.png"/><Relationship Id="rId7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7.png"/><Relationship Id="rId2" Type="http://schemas.openxmlformats.org/officeDocument/2006/relationships/hyperlink" Target="https://www.npu.cz/publikace/metodika-dokumentace-drobnych-pamatek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.jpg"/><Relationship Id="rId4" Type="http://schemas.openxmlformats.org/officeDocument/2006/relationships/image" Target="../media/image3.jpg"/><Relationship Id="rId9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jpg"/><Relationship Id="rId7" Type="http://schemas.openxmlformats.org/officeDocument/2006/relationships/image" Target="../media/image3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mascs.cz/vyzvy-dotace/szp/dokumenty-k-szp/pravidla-pro-zadate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g"/><Relationship Id="rId7" Type="http://schemas.openxmlformats.org/officeDocument/2006/relationships/image" Target="../media/image36.png"/><Relationship Id="rId2" Type="http://schemas.openxmlformats.org/officeDocument/2006/relationships/hyperlink" Target="https://www.mascs.cz/vyzvy-dotace/szp/dokumenty-k-szp/pravidla-pro-zadatel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11" Type="http://schemas.openxmlformats.org/officeDocument/2006/relationships/image" Target="../media/image40.png"/><Relationship Id="rId5" Type="http://schemas.openxmlformats.org/officeDocument/2006/relationships/image" Target="../media/image4.png"/><Relationship Id="rId10" Type="http://schemas.openxmlformats.org/officeDocument/2006/relationships/image" Target="../media/image39.png"/><Relationship Id="rId4" Type="http://schemas.openxmlformats.org/officeDocument/2006/relationships/image" Target="../media/image3.jpg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jpg"/><Relationship Id="rId7" Type="http://schemas.openxmlformats.org/officeDocument/2006/relationships/image" Target="../media/image4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.jp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zif.cz/cs/szif-ro-ul?portalAction=lpisDetail&amp;lpisID=usti_nad_labem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zif.cz/cs/szif-ro-ul?portalAction=lpisDetail&amp;lpisID=litomeric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scs.cz/e_download.php?file=data/editor/193cs_2.pdf&amp;original=zadost-o-pristup-na-portal-eagri-pro-reg.pdf" TargetMode="Externa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1.jpg"/><Relationship Id="rId10" Type="http://schemas.openxmlformats.org/officeDocument/2006/relationships/image" Target="../media/image50.png"/><Relationship Id="rId4" Type="http://schemas.openxmlformats.org/officeDocument/2006/relationships/image" Target="../media/image3.jpg"/><Relationship Id="rId9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mailto:dainela.valentova@mascs.cz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2D331E-20DF-ECB3-DFD7-1B24F38F7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238198"/>
            <a:ext cx="8915399" cy="1190802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Comic Sans MS" panose="030F0702030302020204" pitchFamily="66" charset="0"/>
              </a:rPr>
              <a:t>   Seminář pro žadatele</a:t>
            </a:r>
            <a:br>
              <a:rPr lang="cs-CZ" b="1" dirty="0">
                <a:latin typeface="Comic Sans MS" panose="030F0702030302020204" pitchFamily="66" charset="0"/>
              </a:rPr>
            </a:br>
            <a:r>
              <a:rPr lang="cs-CZ" b="1" dirty="0">
                <a:latin typeface="Comic Sans MS" panose="030F0702030302020204" pitchFamily="66" charset="0"/>
              </a:rPr>
              <a:t>							</a:t>
            </a:r>
            <a:r>
              <a:rPr lang="cs-CZ" sz="2200" b="1" dirty="0">
                <a:latin typeface="Comic Sans MS" panose="030F0702030302020204" pitchFamily="66" charset="0"/>
              </a:rPr>
              <a:t>Výzva č. 1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D74D4A-217D-DBB2-3E23-83E7970C5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1258" y="3429000"/>
            <a:ext cx="9504918" cy="3113843"/>
          </a:xfrm>
        </p:spPr>
        <p:txBody>
          <a:bodyPr>
            <a:normAutofit/>
          </a:bodyPr>
          <a:lstStyle/>
          <a:p>
            <a:r>
              <a:rPr lang="cs-CZ" b="1" dirty="0"/>
              <a:t>				</a:t>
            </a:r>
            <a:r>
              <a:rPr lang="cs-CZ" b="1" dirty="0" err="1"/>
              <a:t>Fiche</a:t>
            </a:r>
            <a:r>
              <a:rPr lang="cs-CZ" b="1" dirty="0"/>
              <a:t> 2 </a:t>
            </a:r>
            <a:r>
              <a:rPr lang="cs-CZ" dirty="0"/>
              <a:t>– Lesnické podnikání a hospodaření v lese</a:t>
            </a:r>
          </a:p>
          <a:p>
            <a:r>
              <a:rPr lang="cs-CZ" b="1" dirty="0"/>
              <a:t>				</a:t>
            </a:r>
            <a:r>
              <a:rPr lang="cs-CZ" b="1" dirty="0" err="1"/>
              <a:t>Fiche</a:t>
            </a:r>
            <a:r>
              <a:rPr lang="cs-CZ" b="1" dirty="0"/>
              <a:t> 4</a:t>
            </a:r>
            <a:r>
              <a:rPr lang="cs-CZ" dirty="0"/>
              <a:t> – Podnikání malých a středních podniků</a:t>
            </a:r>
          </a:p>
          <a:p>
            <a:r>
              <a:rPr lang="cs-CZ" b="1" dirty="0"/>
              <a:t>				</a:t>
            </a:r>
            <a:r>
              <a:rPr lang="cs-CZ" b="1" dirty="0" err="1"/>
              <a:t>Fiche</a:t>
            </a:r>
            <a:r>
              <a:rPr lang="cs-CZ" b="1" dirty="0"/>
              <a:t> 5</a:t>
            </a:r>
            <a:r>
              <a:rPr lang="cs-CZ" dirty="0"/>
              <a:t> – Základní služby a obnova obcí</a:t>
            </a:r>
          </a:p>
          <a:p>
            <a:r>
              <a:rPr lang="cs-CZ" b="1" dirty="0"/>
              <a:t>				</a:t>
            </a:r>
            <a:r>
              <a:rPr lang="cs-CZ" b="1" dirty="0" err="1"/>
              <a:t>Fiche</a:t>
            </a:r>
            <a:r>
              <a:rPr lang="cs-CZ" b="1" dirty="0"/>
              <a:t> 6</a:t>
            </a:r>
            <a:r>
              <a:rPr lang="cs-CZ" dirty="0"/>
              <a:t> – Neproduktivní infrastruktura v krajině</a:t>
            </a:r>
          </a:p>
          <a:p>
            <a:endParaRPr lang="cs-CZ" dirty="0"/>
          </a:p>
          <a:p>
            <a:r>
              <a:rPr lang="cs-CZ" dirty="0"/>
              <a:t>																</a:t>
            </a:r>
            <a:r>
              <a:rPr lang="cs-CZ" sz="1400" b="1" dirty="0"/>
              <a:t>Ing. Daniela Valentová</a:t>
            </a:r>
          </a:p>
          <a:p>
            <a:r>
              <a:rPr lang="cs-CZ" sz="1400" b="1" dirty="0"/>
              <a:t>																</a:t>
            </a:r>
            <a:r>
              <a:rPr lang="cs-CZ" sz="1400" i="1" dirty="0"/>
              <a:t>manažerka SZP</a:t>
            </a:r>
          </a:p>
          <a:p>
            <a:r>
              <a:rPr lang="cs-CZ" sz="1400" i="1" dirty="0"/>
              <a:t>									email: </a:t>
            </a:r>
            <a:r>
              <a:rPr lang="cs-CZ" sz="1400" i="1" dirty="0">
                <a:hlinkClick r:id="rId2"/>
              </a:rPr>
              <a:t>daniela.valentova@mascs.cz</a:t>
            </a:r>
            <a:r>
              <a:rPr lang="cs-CZ" sz="1400" i="1" dirty="0"/>
              <a:t>, telefon: </a:t>
            </a:r>
            <a:r>
              <a:rPr lang="cs-CZ" sz="1400" b="1" i="1" dirty="0"/>
              <a:t>770 700 535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AA04C56-FC3B-D96E-3D4C-9C8D989EF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022" y="5414963"/>
            <a:ext cx="3159681" cy="73652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E694F91-17F3-9A71-9833-6B1EE8BC2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786" y="315157"/>
            <a:ext cx="4907021" cy="129170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BFF62896-84C3-4CC1-347A-8AB993F97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660" y="5414963"/>
            <a:ext cx="928319" cy="91818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F12F054-A309-3521-DCB3-25C2C59F88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028" y="320336"/>
            <a:ext cx="2385906" cy="134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4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DE981C-BEF0-F6C1-0E85-1F8541998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269506"/>
            <a:ext cx="8911687" cy="635493"/>
          </a:xfrm>
        </p:spPr>
        <p:txBody>
          <a:bodyPr>
            <a:normAutofit fontScale="90000"/>
          </a:bodyPr>
          <a:lstStyle/>
          <a:p>
            <a:r>
              <a:rPr lang="cs-CZ" dirty="0"/>
              <a:t>Program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F151B3-ED09-CA84-B94A-4287C466B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603812"/>
          </a:xfrm>
        </p:spPr>
        <p:txBody>
          <a:bodyPr>
            <a:normAutofit/>
          </a:bodyPr>
          <a:lstStyle/>
          <a:p>
            <a:r>
              <a:rPr lang="cs-CZ" dirty="0"/>
              <a:t>1. Základní informace o výzvě </a:t>
            </a:r>
          </a:p>
          <a:p>
            <a:r>
              <a:rPr lang="cs-CZ" dirty="0"/>
              <a:t>2. Harmonogram administrace</a:t>
            </a:r>
          </a:p>
          <a:p>
            <a:r>
              <a:rPr lang="cs-CZ" dirty="0"/>
              <a:t>3. Obecná a specifická pravidla</a:t>
            </a:r>
          </a:p>
          <a:p>
            <a:r>
              <a:rPr lang="cs-CZ" dirty="0"/>
              <a:t>4. </a:t>
            </a:r>
            <a:r>
              <a:rPr lang="cs-CZ" dirty="0" err="1"/>
              <a:t>Fiche</a:t>
            </a:r>
            <a:r>
              <a:rPr lang="cs-CZ" dirty="0"/>
              <a:t> 2,4,5 a 6</a:t>
            </a:r>
          </a:p>
          <a:p>
            <a:r>
              <a:rPr lang="cs-CZ" dirty="0"/>
              <a:t>5. Režimy podpory</a:t>
            </a:r>
          </a:p>
          <a:p>
            <a:r>
              <a:rPr lang="cs-CZ" dirty="0"/>
              <a:t>6. Jak podat </a:t>
            </a:r>
            <a:r>
              <a:rPr lang="cs-CZ" dirty="0" err="1"/>
              <a:t>ŽoD</a:t>
            </a:r>
            <a:endParaRPr lang="cs-CZ" dirty="0"/>
          </a:p>
          <a:p>
            <a:r>
              <a:rPr lang="cs-CZ" dirty="0"/>
              <a:t>7. Administrativní kontrola</a:t>
            </a:r>
          </a:p>
          <a:p>
            <a:r>
              <a:rPr lang="cs-CZ" dirty="0"/>
              <a:t>8. Kritéria věcného hodnocení</a:t>
            </a:r>
          </a:p>
          <a:p>
            <a:r>
              <a:rPr lang="cs-CZ" dirty="0"/>
              <a:t>9. Přílohy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B67A060-81CF-D641-7183-C4C660F89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510" y="379631"/>
            <a:ext cx="4172505" cy="109835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C12C88-A6F4-C88E-28B9-3BE6CA3CB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7179" y="320336"/>
            <a:ext cx="1889201" cy="106789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4EFCE76-9376-033A-2B7D-77282B583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35D3D0B-BA16-F7B0-0A28-48EC943B4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52801"/>
            <a:ext cx="3159681" cy="736522"/>
          </a:xfrm>
          <a:prstGeom prst="rect">
            <a:avLst/>
          </a:prstGeom>
        </p:spPr>
      </p:pic>
      <p:pic>
        <p:nvPicPr>
          <p:cNvPr id="1026" name="Picture 2" descr="Kráva na maso a na mléko. Víte, jaký je mezi nimi rozdíl? | Pro ženy |  Blesk.cz">
            <a:extLst>
              <a:ext uri="{FF2B5EF4-FFF2-40B4-BE49-F238E27FC236}">
                <a16:creationId xmlns:a16="http://schemas.microsoft.com/office/drawing/2014/main" id="{09AA0FB0-13DF-BC65-946C-00D726FB9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2" y="2133600"/>
            <a:ext cx="45720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21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52317B-E57C-2933-6EBC-115A3CEA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564" y="1207362"/>
            <a:ext cx="6391922" cy="697637"/>
          </a:xfrm>
        </p:spPr>
        <p:txBody>
          <a:bodyPr/>
          <a:lstStyle/>
          <a:p>
            <a:r>
              <a:rPr lang="cs-CZ" dirty="0"/>
              <a:t>Základní informace o výzvě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E34D2373-AE73-0D9E-626D-75864366E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27970"/>
              </p:ext>
            </p:extLst>
          </p:nvPr>
        </p:nvGraphicFramePr>
        <p:xfrm>
          <a:off x="2821567" y="1920273"/>
          <a:ext cx="8649915" cy="377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983">
                  <a:extLst>
                    <a:ext uri="{9D8B030D-6E8A-4147-A177-3AD203B41FA5}">
                      <a16:colId xmlns:a16="http://schemas.microsoft.com/office/drawing/2014/main" val="2983686293"/>
                    </a:ext>
                  </a:extLst>
                </a:gridCol>
                <a:gridCol w="1729983">
                  <a:extLst>
                    <a:ext uri="{9D8B030D-6E8A-4147-A177-3AD203B41FA5}">
                      <a16:colId xmlns:a16="http://schemas.microsoft.com/office/drawing/2014/main" val="2021862772"/>
                    </a:ext>
                  </a:extLst>
                </a:gridCol>
                <a:gridCol w="1729983">
                  <a:extLst>
                    <a:ext uri="{9D8B030D-6E8A-4147-A177-3AD203B41FA5}">
                      <a16:colId xmlns:a16="http://schemas.microsoft.com/office/drawing/2014/main" val="489702569"/>
                    </a:ext>
                  </a:extLst>
                </a:gridCol>
                <a:gridCol w="1729983">
                  <a:extLst>
                    <a:ext uri="{9D8B030D-6E8A-4147-A177-3AD203B41FA5}">
                      <a16:colId xmlns:a16="http://schemas.microsoft.com/office/drawing/2014/main" val="2408332047"/>
                    </a:ext>
                  </a:extLst>
                </a:gridCol>
                <a:gridCol w="1729983">
                  <a:extLst>
                    <a:ext uri="{9D8B030D-6E8A-4147-A177-3AD203B41FA5}">
                      <a16:colId xmlns:a16="http://schemas.microsoft.com/office/drawing/2014/main" val="2481003968"/>
                    </a:ext>
                  </a:extLst>
                </a:gridCol>
              </a:tblGrid>
              <a:tr h="1530472">
                <a:tc>
                  <a:txBody>
                    <a:bodyPr/>
                    <a:lstStyle/>
                    <a:p>
                      <a:r>
                        <a:rPr lang="cs-CZ" dirty="0" err="1"/>
                        <a:t>Fiche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F2</a:t>
                      </a:r>
                    </a:p>
                    <a:p>
                      <a:pPr algn="ctr"/>
                      <a:endParaRPr lang="cs-CZ" dirty="0"/>
                    </a:p>
                    <a:p>
                      <a:pPr algn="ctr"/>
                      <a:r>
                        <a:rPr lang="cs-CZ" dirty="0"/>
                        <a:t>Lesnické podnikání a hospodaření v lese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F4</a:t>
                      </a:r>
                    </a:p>
                    <a:p>
                      <a:pPr algn="ctr"/>
                      <a:endParaRPr lang="cs-CZ" dirty="0"/>
                    </a:p>
                    <a:p>
                      <a:pPr algn="ctr"/>
                      <a:r>
                        <a:rPr lang="cs-CZ" dirty="0"/>
                        <a:t>Podnikání malých a středních podniků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F5</a:t>
                      </a:r>
                    </a:p>
                    <a:p>
                      <a:pPr algn="ctr"/>
                      <a:endParaRPr lang="cs-CZ" dirty="0"/>
                    </a:p>
                    <a:p>
                      <a:pPr algn="ctr"/>
                      <a:r>
                        <a:rPr lang="cs-CZ" dirty="0"/>
                        <a:t>Základní služby a obnova obcí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F6</a:t>
                      </a:r>
                    </a:p>
                    <a:p>
                      <a:pPr algn="ctr"/>
                      <a:endParaRPr lang="cs-CZ" dirty="0"/>
                    </a:p>
                    <a:p>
                      <a:pPr algn="ctr"/>
                      <a:r>
                        <a:rPr lang="cs-CZ" dirty="0"/>
                        <a:t>Neproduktivní infrastruktura v krajině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06078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cs-CZ" dirty="0"/>
                        <a:t>Výše alokace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3 078 250,-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8 000 000,-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12 000 000,-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3 078 250,-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33990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cs-CZ" dirty="0"/>
                        <a:t>Min. částka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100 000,-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97199"/>
                  </a:ext>
                </a:extLst>
              </a:tr>
              <a:tr h="374272">
                <a:tc>
                  <a:txBody>
                    <a:bodyPr/>
                    <a:lstStyle/>
                    <a:p>
                      <a:r>
                        <a:rPr lang="cs-CZ" dirty="0"/>
                        <a:t>Max. částka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cs-CZ" dirty="0"/>
                        <a:t>2 000 000,-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07543"/>
                  </a:ext>
                </a:extLst>
              </a:tr>
              <a:tr h="805512">
                <a:tc>
                  <a:txBody>
                    <a:bodyPr/>
                    <a:lstStyle/>
                    <a:p>
                      <a:r>
                        <a:rPr lang="cs-CZ" dirty="0"/>
                        <a:t>Požadované procento dotace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50 %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80 %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62782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A0A56D70-957E-3033-382A-764B2A2C4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3" y="109011"/>
            <a:ext cx="4172505" cy="109835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0FA5282-F3CD-010D-9F54-6D2C70F80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422" y="49716"/>
            <a:ext cx="1889201" cy="106789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D24AD65-1C24-B38F-D0A4-8E7931F37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543" y="5910679"/>
            <a:ext cx="787236" cy="77864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E9F11A6-0CDA-EA25-6C6E-0AE23626E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63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D3A442-1B3B-A7D4-B193-6860927A9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318" y="1260628"/>
            <a:ext cx="6365290" cy="644371"/>
          </a:xfrm>
        </p:spPr>
        <p:txBody>
          <a:bodyPr/>
          <a:lstStyle/>
          <a:p>
            <a:r>
              <a:rPr lang="cs-CZ" dirty="0"/>
              <a:t>Základní informace o výzvě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616C19-E790-7367-BF45-60D679CED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Vyhlášení výzvy: </a:t>
            </a:r>
            <a:r>
              <a:rPr lang="cs-CZ" b="1" dirty="0"/>
              <a:t>06.05.2024</a:t>
            </a:r>
          </a:p>
          <a:p>
            <a:r>
              <a:rPr lang="cs-CZ" dirty="0"/>
              <a:t>Příjem žádostí na MAS: </a:t>
            </a:r>
            <a:r>
              <a:rPr lang="cs-CZ" b="1" dirty="0">
                <a:solidFill>
                  <a:srgbClr val="FF0000"/>
                </a:solidFill>
              </a:rPr>
              <a:t>3.06.2024 – 28.06.2024</a:t>
            </a:r>
          </a:p>
          <a:p>
            <a:r>
              <a:rPr lang="cs-CZ" dirty="0">
                <a:solidFill>
                  <a:schemeClr val="tx1"/>
                </a:solidFill>
              </a:rPr>
              <a:t>Platba: </a:t>
            </a:r>
            <a:r>
              <a:rPr lang="cs-CZ" b="1" dirty="0">
                <a:solidFill>
                  <a:schemeClr val="tx1"/>
                </a:solidFill>
              </a:rPr>
              <a:t>ex-post 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dirty="0">
                <a:solidFill>
                  <a:schemeClr val="tx1"/>
                </a:solidFill>
              </a:rPr>
              <a:t>Žádost o dotaci – přes </a:t>
            </a:r>
            <a:r>
              <a:rPr lang="cs-CZ" b="1" dirty="0">
                <a:solidFill>
                  <a:schemeClr val="tx1"/>
                </a:solidFill>
              </a:rPr>
              <a:t>Portál farmáře, </a:t>
            </a:r>
            <a:r>
              <a:rPr lang="cs-CZ" dirty="0">
                <a:solidFill>
                  <a:schemeClr val="tx1"/>
                </a:solidFill>
              </a:rPr>
              <a:t>příp. kancelář MAS</a:t>
            </a:r>
            <a:endParaRPr lang="cs-CZ" b="1" dirty="0">
              <a:solidFill>
                <a:schemeClr val="tx1"/>
              </a:solidFill>
            </a:endParaRPr>
          </a:p>
          <a:p>
            <a:pPr lvl="1"/>
            <a:r>
              <a:rPr lang="cs-CZ" dirty="0">
                <a:solidFill>
                  <a:schemeClr val="tx1"/>
                </a:solidFill>
              </a:rPr>
              <a:t>Přesný postup na web stránkách:</a:t>
            </a:r>
            <a:br>
              <a:rPr lang="cs-CZ" dirty="0">
                <a:solidFill>
                  <a:schemeClr val="tx1"/>
                </a:solidFill>
              </a:rPr>
            </a:br>
            <a:r>
              <a:rPr lang="cs-CZ" dirty="0">
                <a:solidFill>
                  <a:schemeClr val="tx1"/>
                </a:solidFill>
                <a:hlinkClick r:id="rId2"/>
              </a:rPr>
              <a:t>https://www.mascs.cz/vyzvy-dotace/szp/</a:t>
            </a:r>
            <a:endParaRPr lang="cs-CZ" dirty="0">
              <a:solidFill>
                <a:schemeClr val="tx1"/>
              </a:solidFill>
            </a:endParaRPr>
          </a:p>
          <a:p>
            <a:pPr lvl="1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D6B709C-FF69-F1C6-4179-AF607E1ED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53" y="109011"/>
            <a:ext cx="4731294" cy="12454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5077920-6BC2-86B8-B77A-AD28429FF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422" y="49716"/>
            <a:ext cx="2142207" cy="121091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A51C421-1914-2AA1-2292-ADDFE4D24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B7F0970-4988-B3D9-5756-5C1E6AD53D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2050" name="Picture 2" descr="Rychlebské stezky - Turistický informační portál Olomouckého kraje">
            <a:extLst>
              <a:ext uri="{FF2B5EF4-FFF2-40B4-BE49-F238E27FC236}">
                <a16:creationId xmlns:a16="http://schemas.microsoft.com/office/drawing/2014/main" id="{F64A7F2F-FD64-60BE-D930-B1A862320B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1" b="20785"/>
          <a:stretch/>
        </p:blipFill>
        <p:spPr bwMode="auto">
          <a:xfrm>
            <a:off x="7670537" y="3707952"/>
            <a:ext cx="4365812" cy="211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614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D3A442-1B3B-A7D4-B193-6860927A9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025" y="1334322"/>
            <a:ext cx="6365290" cy="644371"/>
          </a:xfrm>
        </p:spPr>
        <p:txBody>
          <a:bodyPr/>
          <a:lstStyle/>
          <a:p>
            <a:r>
              <a:rPr lang="cs-CZ" dirty="0"/>
              <a:t>Základní informace o výzvě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D6B709C-FF69-F1C6-4179-AF607E1ED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3" y="109011"/>
            <a:ext cx="4731294" cy="12454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5077920-6BC2-86B8-B77A-AD28429FF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422" y="49716"/>
            <a:ext cx="2142207" cy="121091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A51C421-1914-2AA1-2292-ADDFE4D24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B7F0970-4988-B3D9-5756-5C1E6AD53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026" name="Picture 2" descr="Region MAS České středohoří">
            <a:extLst>
              <a:ext uri="{FF2B5EF4-FFF2-40B4-BE49-F238E27FC236}">
                <a16:creationId xmlns:a16="http://schemas.microsoft.com/office/drawing/2014/main" id="{4DBA8021-2483-868E-E0A0-7002D14EA0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988" y="1904999"/>
            <a:ext cx="5145837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93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3EA3ED-DDBD-602D-9896-097A64498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109" y="1374928"/>
            <a:ext cx="8592736" cy="644371"/>
          </a:xfrm>
        </p:spPr>
        <p:txBody>
          <a:bodyPr/>
          <a:lstStyle/>
          <a:p>
            <a:r>
              <a:rPr lang="cs-CZ" dirty="0"/>
              <a:t>Harmonogram administrace projektů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203F4B-3C2A-F413-21CC-D575D3634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Podání </a:t>
            </a:r>
            <a:r>
              <a:rPr lang="cs-CZ" dirty="0" err="1"/>
              <a:t>ŽoD</a:t>
            </a:r>
            <a:r>
              <a:rPr lang="cs-CZ" dirty="0"/>
              <a:t> včetně příloh žadatelem na MAS </a:t>
            </a:r>
            <a:r>
              <a:rPr lang="cs-CZ" b="1" dirty="0">
                <a:solidFill>
                  <a:srgbClr val="FF0000"/>
                </a:solidFill>
              </a:rPr>
              <a:t>3.06.2024 – 28.06.2024</a:t>
            </a:r>
          </a:p>
          <a:p>
            <a:r>
              <a:rPr lang="cs-CZ" dirty="0">
                <a:solidFill>
                  <a:schemeClr val="tx1"/>
                </a:solidFill>
              </a:rPr>
              <a:t>Administrativní kontrola (manažer SZP)  </a:t>
            </a:r>
            <a:r>
              <a:rPr lang="cs-CZ" b="1" dirty="0">
                <a:solidFill>
                  <a:schemeClr val="tx1"/>
                </a:solidFill>
              </a:rPr>
              <a:t>01.07.2024 - 31.07.2024</a:t>
            </a:r>
          </a:p>
          <a:p>
            <a:r>
              <a:rPr lang="cs-CZ" dirty="0">
                <a:solidFill>
                  <a:schemeClr val="tx1"/>
                </a:solidFill>
              </a:rPr>
              <a:t>Věcné hodnocení (VK) – do 19.08.2024</a:t>
            </a:r>
          </a:p>
          <a:p>
            <a:r>
              <a:rPr lang="cs-CZ" dirty="0">
                <a:solidFill>
                  <a:schemeClr val="tx1"/>
                </a:solidFill>
              </a:rPr>
              <a:t>Výběr projektů (SR) – do 23.8.2024 (výsledky do 5 </a:t>
            </a:r>
            <a:r>
              <a:rPr lang="cs-CZ" dirty="0" err="1">
                <a:solidFill>
                  <a:schemeClr val="tx1"/>
                </a:solidFill>
              </a:rPr>
              <a:t>prac.dnů</a:t>
            </a:r>
            <a:r>
              <a:rPr lang="cs-CZ" dirty="0">
                <a:solidFill>
                  <a:schemeClr val="tx1"/>
                </a:solidFill>
              </a:rPr>
              <a:t>)</a:t>
            </a:r>
          </a:p>
          <a:p>
            <a:r>
              <a:rPr lang="cs-CZ" dirty="0">
                <a:solidFill>
                  <a:schemeClr val="tx1"/>
                </a:solidFill>
              </a:rPr>
              <a:t>Termín finálního podání na RO SZIF: </a:t>
            </a:r>
            <a:r>
              <a:rPr lang="cs-CZ" b="1" dirty="0">
                <a:solidFill>
                  <a:schemeClr val="tx1"/>
                </a:solidFill>
              </a:rPr>
              <a:t>06.09.2024</a:t>
            </a:r>
          </a:p>
          <a:p>
            <a:r>
              <a:rPr lang="cs-CZ" dirty="0">
                <a:solidFill>
                  <a:schemeClr val="tx1"/>
                </a:solidFill>
              </a:rPr>
              <a:t>Možnost odvolání proti postupům MAS: </a:t>
            </a:r>
            <a:r>
              <a:rPr lang="cs-CZ" u="sng" dirty="0">
                <a:solidFill>
                  <a:schemeClr val="tx1"/>
                </a:solidFill>
              </a:rPr>
              <a:t>do 5 ti pracovních dnů od vyjádření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cs-CZ" dirty="0"/>
              <a:t> 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C25973A-E48D-7F05-A72F-542202872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2BE28FE-314C-D964-1A87-08940B90C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8B6540F-ED77-1CB1-86B3-051A453BD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112E01E-37CE-28F3-5469-636CD80D3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0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509" y="1402672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PRAVIDLA, kterými se stanovují podmínky pro poskytování dotace na projekty rozvoje venkova v rámci SP SZP na období 2023-2027 (,,</a:t>
            </a:r>
            <a:r>
              <a:rPr lang="cs-CZ" b="1" dirty="0"/>
              <a:t>Pravidla pro konečné žadatele</a:t>
            </a:r>
            <a:r>
              <a:rPr lang="cs-CZ" dirty="0"/>
              <a:t>“)</a:t>
            </a:r>
          </a:p>
          <a:p>
            <a:pPr lvl="1"/>
            <a:r>
              <a:rPr lang="cs-CZ" dirty="0"/>
              <a:t>Najdete na webu: </a:t>
            </a:r>
            <a:r>
              <a:rPr lang="cs-CZ" dirty="0">
                <a:hlinkClick r:id="rId2"/>
              </a:rPr>
              <a:t>www.eagri.cz</a:t>
            </a:r>
            <a:r>
              <a:rPr lang="cs-CZ" dirty="0"/>
              <a:t> </a:t>
            </a:r>
            <a:r>
              <a:rPr lang="cs-CZ" dirty="0">
                <a:hlinkClick r:id="rId3"/>
              </a:rPr>
              <a:t>www.szif.cz</a:t>
            </a:r>
            <a:r>
              <a:rPr lang="cs-CZ" dirty="0"/>
              <a:t> </a:t>
            </a:r>
          </a:p>
          <a:p>
            <a:pPr lvl="6"/>
            <a:r>
              <a:rPr lang="cs-CZ" dirty="0">
                <a:hlinkClick r:id="rId4"/>
              </a:rPr>
              <a:t>https://www.mascs.cz/vyzvy-dotace/szp/dokumenty-k-szp/pravidla-pro-zadatele/</a:t>
            </a:r>
            <a:endParaRPr lang="cs-CZ" dirty="0"/>
          </a:p>
          <a:p>
            <a:pPr lvl="6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D1842B9-605F-131F-5713-AF1E488DCFC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823" t="7712" r="19181" b="4052"/>
          <a:stretch/>
        </p:blipFill>
        <p:spPr>
          <a:xfrm>
            <a:off x="2239946" y="3550022"/>
            <a:ext cx="2870648" cy="30317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6143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87" y="1281145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587" y="1903445"/>
            <a:ext cx="10544225" cy="4764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Obecné podmínky vychází z podmínek pro všechny intervence </a:t>
            </a:r>
          </a:p>
          <a:p>
            <a:r>
              <a:rPr lang="cs-CZ" sz="1800" b="0" i="0" u="none" strike="noStrike" baseline="0" dirty="0">
                <a:solidFill>
                  <a:srgbClr val="CDCE00"/>
                </a:solidFill>
                <a:latin typeface="Arial" panose="020B0604020202020204" pitchFamily="34" charset="0"/>
              </a:rPr>
              <a:t>• 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Většina podmínek je stejná/obdobná jako v rámci PRV 2014-2022 </a:t>
            </a:r>
          </a:p>
          <a:p>
            <a:r>
              <a:rPr lang="cs-CZ" sz="1800" b="0" i="0" u="none" strike="noStrike" baseline="0" dirty="0">
                <a:solidFill>
                  <a:srgbClr val="CDCE00"/>
                </a:solidFill>
                <a:latin typeface="Arial" panose="020B0604020202020204" pitchFamily="34" charset="0"/>
              </a:rPr>
              <a:t>• 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Obecná ustanovení pro poskytnutí dotace – nové rozdělení: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1. Administrativní postupy a povinnosti žadatele/příjemce dotace </a:t>
            </a:r>
          </a:p>
          <a:p>
            <a:r>
              <a:rPr lang="pl-PL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2. Projekt a výdaje projektu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3. Žadatel/příjemce dotace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4. Poskytování a zveřejňování informací 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marL="0" indent="0">
              <a:buNone/>
            </a:pPr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622" y="5889618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212" y="5889618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1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87" y="1281145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587" y="1903445"/>
            <a:ext cx="10544225" cy="47648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Způsobilost výdajů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hotovost do 100 000 Kč, jinak vlastní bankovní účet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sazby dle katalogu stavebních prací a materiálu, případně znalecký posudek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vznik výdaje nejdříve ke dni zaregistrování, uhrazení nejpozději do podání </a:t>
            </a:r>
            <a:r>
              <a:rPr lang="cs-CZ" sz="1800" b="0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ŽoP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účetní doklad, objednávka nebo smlouva</a:t>
            </a:r>
          </a:p>
          <a:p>
            <a:pPr marL="0" indent="0">
              <a:buNone/>
            </a:pPr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investice = investiční výdaj + drobný dlouhodobý hmotný majetek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možnost i neinvestičních výdajů v rámci </a:t>
            </a:r>
            <a:r>
              <a:rPr lang="cs-CZ" sz="1800" b="1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Fiche</a:t>
            </a:r>
            <a:r>
              <a:rPr lang="cs-CZ" sz="1800" b="1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5 a 6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možnost stanovit obecné náklady </a:t>
            </a:r>
            <a:r>
              <a:rPr lang="cs-CZ" sz="1800" b="1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do 7%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způsobilých stavebních výdajů 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91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87" y="1281145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587" y="1903445"/>
            <a:ext cx="10087025" cy="44507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Obecně </a:t>
            </a:r>
            <a:r>
              <a:rPr lang="cs-CZ" sz="1800" b="1" i="0" u="none" strike="noStrike" baseline="0" dirty="0">
                <a:solidFill>
                  <a:srgbClr val="FF0000"/>
                </a:solidFill>
                <a:latin typeface="Gill Sans MT" panose="020B0502020104020203" pitchFamily="34" charset="-18"/>
              </a:rPr>
              <a:t>nezpůsobilé</a:t>
            </a:r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výdaje – zejména: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použitý majetek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nákup zvířat, jednoletých rostlin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DPH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prosté nahrazení investice </a:t>
            </a:r>
          </a:p>
          <a:p>
            <a:r>
              <a:rPr lang="de-DE" sz="1800" b="0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technologie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k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výrobě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elektrické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Gill Sans MT" panose="020B0502020104020203" pitchFamily="34" charset="-18"/>
              </a:rPr>
              <a:t>energie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závlahové systémy, bioplynové stanice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chov včel, klecový chov, chov ryb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technologie pro zpracování vinných hroznů, zpracování medu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nákup dopravních prostředků pro osobní přepravu (vozidla kategorie M)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+ nákup nemovitosti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5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87" y="1281145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587" y="1903444"/>
            <a:ext cx="8958021" cy="3303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MAS je pro žadatele/příjemce dotace pomocníkem/konzultantem </a:t>
            </a:r>
          </a:p>
          <a:p>
            <a:r>
              <a:rPr lang="cs-CZ" sz="2400" b="0" i="0" u="none" strike="noStrike" baseline="0" dirty="0">
                <a:solidFill>
                  <a:srgbClr val="CDCE00"/>
                </a:solidFill>
                <a:latin typeface="Arial" panose="020B0604020202020204" pitchFamily="34" charset="0"/>
              </a:rPr>
              <a:t>• </a:t>
            </a:r>
            <a:r>
              <a:rPr lang="cs-CZ" sz="24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Související pojmy: </a:t>
            </a:r>
          </a:p>
          <a:p>
            <a:pPr lvl="1"/>
            <a:r>
              <a:rPr lang="cs-CZ" sz="24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registrace x podání Žádosti o dotaci </a:t>
            </a:r>
          </a:p>
          <a:p>
            <a:pPr lvl="1"/>
            <a:r>
              <a:rPr lang="cs-CZ" sz="24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inovace </a:t>
            </a:r>
          </a:p>
          <a:p>
            <a:pPr lvl="1"/>
            <a:r>
              <a:rPr lang="cs-CZ" sz="24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přidaná hodnota projektu 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47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138B4-9860-9AF3-A14D-5E15F81C7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587" y="1281145"/>
            <a:ext cx="8566103" cy="502328"/>
          </a:xfrm>
        </p:spPr>
        <p:txBody>
          <a:bodyPr>
            <a:normAutofit fontScale="90000"/>
          </a:bodyPr>
          <a:lstStyle/>
          <a:p>
            <a:r>
              <a:rPr lang="cs-CZ" dirty="0"/>
              <a:t>Obecná a specifická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BE6150-6A3B-5024-06E6-F39F6D3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9587" y="1903444"/>
            <a:ext cx="9564511" cy="42547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b="1" i="0" u="sng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DEFINICE ŽADATELE/PŘÍJEMCE DOTACE </a:t>
            </a:r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zemědělský podnikatel/výrobce potravin/držitel lesa/MSP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obce, svazky obcí a jejich příspěvkové organizace </a:t>
            </a:r>
          </a:p>
          <a:p>
            <a:r>
              <a:rPr lang="cs-CZ" sz="1800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nestátní nezisková organizace 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marL="0" indent="0">
              <a:buNone/>
            </a:pPr>
            <a:r>
              <a:rPr lang="cs-CZ" sz="1800" b="0" i="0" u="none" strike="noStrike" baseline="0" dirty="0">
                <a:solidFill>
                  <a:srgbClr val="CDCE00"/>
                </a:solidFill>
                <a:latin typeface="Arial" panose="020B0604020202020204" pitchFamily="34" charset="0"/>
              </a:rPr>
              <a:t> </a:t>
            </a:r>
            <a:r>
              <a:rPr lang="cs-CZ" sz="1800" b="1" i="0" u="none" strike="noStrike" baseline="0" dirty="0">
                <a:solidFill>
                  <a:srgbClr val="FF0000"/>
                </a:solidFill>
                <a:latin typeface="Gill Sans MT" panose="020B0502020104020203" pitchFamily="34" charset="-18"/>
              </a:rPr>
              <a:t>Žadatelem nemůže být: </a:t>
            </a:r>
          </a:p>
          <a:p>
            <a:pPr lvl="1"/>
            <a:r>
              <a:rPr lang="cs-CZ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státní příspěvková organizace </a:t>
            </a:r>
          </a:p>
          <a:p>
            <a:pPr lvl="1"/>
            <a:r>
              <a:rPr lang="cs-CZ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organizace producentů a sdružení organizací producentů </a:t>
            </a:r>
          </a:p>
          <a:p>
            <a:pPr lvl="1"/>
            <a:r>
              <a:rPr lang="cs-CZ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mezioborová organizace </a:t>
            </a:r>
          </a:p>
          <a:p>
            <a:pPr lvl="1"/>
            <a:r>
              <a:rPr lang="cs-CZ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zahraniční FO nebo PO s trvalým bydlištěm/sídlem mimo území ČR </a:t>
            </a:r>
          </a:p>
          <a:p>
            <a:pPr lvl="1"/>
            <a:r>
              <a:rPr lang="cs-CZ" b="0" i="0" u="none" strike="noStrike" baseline="0" dirty="0">
                <a:solidFill>
                  <a:srgbClr val="000000"/>
                </a:solidFill>
                <a:latin typeface="Gill Sans MT" panose="020B0502020104020203" pitchFamily="34" charset="-18"/>
              </a:rPr>
              <a:t>místní akční skupina</a:t>
            </a:r>
          </a:p>
          <a:p>
            <a:pPr lvl="1"/>
            <a:endParaRPr lang="cs-CZ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Gill Sans MT" panose="020B0502020104020203" pitchFamily="34" charset="-18"/>
            </a:endParaRPr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5B82CA9-D852-42DF-A315-A1F0555C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B49E2D4-C256-4246-D6EC-ECE8D341D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AD9898D-C072-C3B7-8417-AC702AFA8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1B89CC-92FE-9F5D-FC70-3EF9EBCF85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39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4D706-B31A-19F0-0D3F-AA3F5B63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1050238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40AA5F-3E4D-00A2-DF0C-11E1AFCE2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61" y="2080238"/>
            <a:ext cx="8915400" cy="3777622"/>
          </a:xfrm>
        </p:spPr>
        <p:txBody>
          <a:bodyPr/>
          <a:lstStyle/>
          <a:p>
            <a:r>
              <a:rPr lang="cs-CZ" dirty="0"/>
              <a:t>Podpora zahrnuje výdaje na lesnické podnikání, je určena zejména pořízení technologií, strojů a vybavení pro hospodaření v lesích, včetně zařízení pro lesní školkařskou činnost.</a:t>
            </a:r>
          </a:p>
          <a:p>
            <a:r>
              <a:rPr lang="cs-CZ" dirty="0"/>
              <a:t>Podpora se může týkat též výstavby či modernizace dřevozpracujících provozoven včetně technologického a strojního vybavení.</a:t>
            </a:r>
          </a:p>
          <a:p>
            <a:r>
              <a:rPr lang="cs-CZ" u="sng" dirty="0"/>
              <a:t>Žadatel:</a:t>
            </a:r>
            <a:r>
              <a:rPr lang="cs-CZ" dirty="0"/>
              <a:t>  Podnikatelské subjekty podnikající v lesnictví nebo </a:t>
            </a:r>
            <a:br>
              <a:rPr lang="cs-CZ" dirty="0"/>
            </a:br>
            <a:r>
              <a:rPr lang="cs-CZ" dirty="0"/>
              <a:t>			související odvětví, držitelé lesa</a:t>
            </a:r>
            <a:br>
              <a:rPr lang="cs-CZ" dirty="0"/>
            </a:br>
            <a:r>
              <a:rPr lang="cs-CZ" dirty="0"/>
              <a:t>			bližší </a:t>
            </a:r>
            <a:r>
              <a:rPr lang="cs-CZ" dirty="0" err="1"/>
              <a:t>info</a:t>
            </a:r>
            <a:r>
              <a:rPr lang="cs-CZ" dirty="0"/>
              <a:t> v ,,Pravidlech pro konečné žadatele“</a:t>
            </a:r>
          </a:p>
          <a:p>
            <a:r>
              <a:rPr lang="cs-CZ" u="sng" dirty="0"/>
              <a:t>Podpora v režimu </a:t>
            </a:r>
            <a:r>
              <a:rPr lang="cs-CZ" dirty="0"/>
              <a:t>,,</a:t>
            </a:r>
            <a:r>
              <a:rPr lang="cs-CZ" b="1" dirty="0"/>
              <a:t>ABER</a:t>
            </a:r>
            <a:r>
              <a:rPr lang="cs-CZ" dirty="0"/>
              <a:t>“ čl. 49 (</a:t>
            </a:r>
            <a:r>
              <a:rPr lang="cs-CZ" b="1" dirty="0"/>
              <a:t>motivační účinek</a:t>
            </a:r>
            <a:r>
              <a:rPr lang="cs-CZ" dirty="0"/>
              <a:t>) a čl. 61 (nutné popsat motivační účinek do žádosti)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BD0300-85A5-F218-9B2D-52DCE47FF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28D8D6C-F0DA-5286-6758-9B33D0517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3471CC5-B994-1D0A-0A16-F724836FC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8614915-03AA-58C0-DF49-A9E51EFDA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95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E4D706-B31A-19F0-0D3F-AA3F5B63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1050238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40AA5F-3E4D-00A2-DF0C-11E1AFCE2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961" y="2080238"/>
            <a:ext cx="8915400" cy="3777622"/>
          </a:xfrm>
        </p:spPr>
        <p:txBody>
          <a:bodyPr/>
          <a:lstStyle/>
          <a:p>
            <a:r>
              <a:rPr lang="cs-CZ" dirty="0"/>
              <a:t>Podpora zahrnuje výdaje na lesnické podnikání, je určena zejména pořízení technologií, strojů a vybavení pro hospodaření v lesích, včetně zařízení pro lesní školkařskou činnost.</a:t>
            </a:r>
          </a:p>
          <a:p>
            <a:r>
              <a:rPr lang="cs-CZ" dirty="0"/>
              <a:t>Podpora se může týkat též výstavby či modernizace dřevozpracujících provozoven včetně technologického a strojního vybavení.</a:t>
            </a:r>
          </a:p>
          <a:p>
            <a:r>
              <a:rPr lang="cs-CZ" u="sng" dirty="0"/>
              <a:t>Žadatel:</a:t>
            </a:r>
            <a:r>
              <a:rPr lang="cs-CZ" dirty="0"/>
              <a:t>  Podnikatelské subjekty podnikající v lesnictví nebo </a:t>
            </a:r>
            <a:br>
              <a:rPr lang="cs-CZ" dirty="0"/>
            </a:br>
            <a:r>
              <a:rPr lang="cs-CZ" dirty="0"/>
              <a:t>			související odvětví, držitelé lesa</a:t>
            </a:r>
            <a:br>
              <a:rPr lang="cs-CZ" dirty="0"/>
            </a:br>
            <a:r>
              <a:rPr lang="cs-CZ" dirty="0"/>
              <a:t>			bližší </a:t>
            </a:r>
            <a:r>
              <a:rPr lang="cs-CZ" dirty="0" err="1"/>
              <a:t>info</a:t>
            </a:r>
            <a:r>
              <a:rPr lang="cs-CZ" dirty="0"/>
              <a:t> v ,,Pravidlech pro konečné žadatele“</a:t>
            </a:r>
          </a:p>
          <a:p>
            <a:r>
              <a:rPr lang="cs-CZ" u="sng" dirty="0"/>
              <a:t>Podpora v režimu </a:t>
            </a:r>
            <a:r>
              <a:rPr lang="cs-CZ" dirty="0"/>
              <a:t>,,</a:t>
            </a:r>
            <a:r>
              <a:rPr lang="cs-CZ" b="1" dirty="0"/>
              <a:t>ABER</a:t>
            </a:r>
            <a:r>
              <a:rPr lang="cs-CZ" dirty="0"/>
              <a:t>“ čl. 49 (</a:t>
            </a:r>
            <a:r>
              <a:rPr lang="cs-CZ" b="1" dirty="0"/>
              <a:t>motivační účinek</a:t>
            </a:r>
            <a:r>
              <a:rPr lang="cs-CZ" dirty="0"/>
              <a:t>) a čl. 61 (nutné popsat motivační účinek do žádosti)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BBD0300-85A5-F218-9B2D-52DCE47FF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28D8D6C-F0DA-5286-6758-9B33D0517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3471CC5-B994-1D0A-0A16-F724836FC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8614915-03AA-58C0-DF49-A9E51EFDAF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181328F-CB96-FF9E-2579-A45149C257FF}"/>
              </a:ext>
            </a:extLst>
          </p:cNvPr>
          <p:cNvSpPr txBox="1"/>
          <p:nvPr/>
        </p:nvSpPr>
        <p:spPr>
          <a:xfrm>
            <a:off x="6606988" y="1000140"/>
            <a:ext cx="5190565" cy="4247317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u="sng" dirty="0"/>
              <a:t>PODPORA S MOTIVAČNÍM ÚČINKEM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Název</a:t>
            </a:r>
            <a:r>
              <a:rPr lang="cs-CZ" dirty="0"/>
              <a:t> a </a:t>
            </a:r>
            <a:r>
              <a:rPr lang="cs-CZ" b="1" dirty="0"/>
              <a:t>velikost</a:t>
            </a:r>
            <a:r>
              <a:rPr lang="cs-CZ" dirty="0"/>
              <a:t> podniku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Popis</a:t>
            </a:r>
            <a:r>
              <a:rPr lang="cs-CZ" dirty="0"/>
              <a:t> projektu nebo činnosti, včetně termínu zahájení a ukončení (za zahájení se nepovažuje vyřizování povolení od </a:t>
            </a:r>
            <a:r>
              <a:rPr lang="cs-CZ" dirty="0" err="1"/>
              <a:t>staveb.úřadu</a:t>
            </a:r>
            <a:r>
              <a:rPr lang="cs-CZ" dirty="0"/>
              <a:t> – </a:t>
            </a:r>
            <a:r>
              <a:rPr lang="cs-CZ" u="sng" dirty="0"/>
              <a:t>musí být již v podání </a:t>
            </a:r>
            <a:r>
              <a:rPr lang="cs-CZ" u="sng" dirty="0" err="1"/>
              <a:t>ŽoD</a:t>
            </a:r>
            <a:r>
              <a:rPr lang="cs-CZ" u="sng" dirty="0"/>
              <a:t> na SZIF vyřízeno</a:t>
            </a:r>
            <a:r>
              <a:rPr lang="cs-CZ" dirty="0"/>
              <a:t>)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Místo</a:t>
            </a:r>
            <a:r>
              <a:rPr lang="cs-CZ" dirty="0"/>
              <a:t> realizace projektu nebo výkonu činnosti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Seznam způsobilých nákladů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Druh podpory </a:t>
            </a:r>
            <a:r>
              <a:rPr lang="cs-CZ" dirty="0"/>
              <a:t>(grant, půjčka, záruka, vratná záloha nebo jiné) a výše veřejného financování, které je pro daný projekt nebo činnost zapotřebí</a:t>
            </a:r>
          </a:p>
          <a:p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B73E734-885D-37DD-5833-A387E7535F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242" t="48955" r="22233" b="33592"/>
          <a:stretch/>
        </p:blipFill>
        <p:spPr>
          <a:xfrm>
            <a:off x="1640752" y="2305420"/>
            <a:ext cx="9536498" cy="22016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273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C2DD22-2407-890D-1888-E7EBB237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591" y="105666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B4F30B-128F-A6AC-EB96-64B8521DE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0233" y="239993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Způsobilé výdaje</a:t>
            </a:r>
            <a:endParaRPr lang="cs-CZ" dirty="0"/>
          </a:p>
          <a:p>
            <a:r>
              <a:rPr lang="cs-CZ" b="1" dirty="0"/>
              <a:t>A)</a:t>
            </a:r>
            <a:r>
              <a:rPr lang="cs-CZ" u="sng" dirty="0"/>
              <a:t>Lesnické podnikání, technologie a stroje pro hospodaření v lese</a:t>
            </a:r>
            <a:endParaRPr lang="cs-CZ" dirty="0"/>
          </a:p>
          <a:p>
            <a:pPr lvl="1"/>
            <a:r>
              <a:rPr lang="cs-CZ" dirty="0"/>
              <a:t>Investice do staveb, strojů, technologií a dalšího vybavení pro podnikání v lesnictví a hospodaření v lese</a:t>
            </a:r>
          </a:p>
          <a:p>
            <a:pPr lvl="1"/>
            <a:r>
              <a:rPr lang="cs-CZ" dirty="0"/>
              <a:t>Př. Stroje a technologie (</a:t>
            </a:r>
            <a:r>
              <a:rPr lang="cs-CZ" dirty="0" err="1"/>
              <a:t>vč.koně</a:t>
            </a:r>
            <a:r>
              <a:rPr lang="cs-CZ" dirty="0"/>
              <a:t>, vleku na dříví) – pro obnovu, výchovu, těžbu, včetně dopravy, přípravu půdy, opravy lesních cest, výroba palivového dříví, pořez dříví</a:t>
            </a:r>
          </a:p>
          <a:p>
            <a:r>
              <a:rPr lang="cs-CZ" b="1" dirty="0"/>
              <a:t>B)</a:t>
            </a:r>
            <a:r>
              <a:rPr lang="cs-CZ" u="sng" dirty="0"/>
              <a:t> Lesní školkařská činnost</a:t>
            </a:r>
            <a:endParaRPr lang="cs-CZ" dirty="0"/>
          </a:p>
          <a:p>
            <a:pPr lvl="1"/>
            <a:r>
              <a:rPr lang="cs-CZ" dirty="0"/>
              <a:t>Investice do staveb, strojů, technologií a dalšího vybavení pro lesní školkařskou produkci</a:t>
            </a:r>
          </a:p>
          <a:p>
            <a:pPr lvl="1"/>
            <a:r>
              <a:rPr lang="cs-CZ" dirty="0"/>
              <a:t>Př. Fóliovníky, skleníky, haly, volné pěstební plochy, stroje a technologie pro lesní školky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481BCC-7049-E488-E85E-D039C1A73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07995A6-4F5C-497D-23FF-CD91C46A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F709D0F-09E1-ADA7-6D6D-D49860933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F37AEF8-D6C9-37A3-9BBF-226C42461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078494FA-F213-4033-8157-0EB0A85019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30" y="2006353"/>
            <a:ext cx="2536003" cy="175334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0940CF1-0592-4C10-88A3-A6A754B287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629"/>
          <a:stretch/>
        </p:blipFill>
        <p:spPr>
          <a:xfrm>
            <a:off x="124229" y="3759699"/>
            <a:ext cx="2536003" cy="171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51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0A986-1985-FDCA-89C1-F9067BBC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112125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07464D-8CF5-CEFC-8613-C2D3ECDEA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701771"/>
            <a:ext cx="8915400" cy="3777622"/>
          </a:xfrm>
        </p:spPr>
        <p:txBody>
          <a:bodyPr/>
          <a:lstStyle/>
          <a:p>
            <a:r>
              <a:rPr lang="cs-CZ" b="1" dirty="0"/>
              <a:t>C)</a:t>
            </a:r>
            <a:r>
              <a:rPr lang="cs-CZ" u="sng" dirty="0"/>
              <a:t> Dřevozpracující provozovny</a:t>
            </a:r>
          </a:p>
          <a:p>
            <a:pPr lvl="1"/>
            <a:r>
              <a:rPr lang="cs-CZ" dirty="0"/>
              <a:t>Investice do staveb, technologií a dalšího vybavení pro zpracování dřeva v pilařských provozovnách</a:t>
            </a:r>
          </a:p>
          <a:p>
            <a:pPr lvl="1"/>
            <a:r>
              <a:rPr lang="cs-CZ" dirty="0"/>
              <a:t>Př. Technologie odvětvení, odkorňování, rozřezávání, skladování, ochranné ošetření a sušení dřeva, pracovní operace před průmyslovým řezáním dřeva (zpracovatelská kapacita kmenové pily max </a:t>
            </a:r>
            <a:r>
              <a:rPr lang="cs-CZ" b="1" dirty="0"/>
              <a:t>do 20 000 m3 </a:t>
            </a:r>
            <a:r>
              <a:rPr lang="cs-CZ" dirty="0"/>
              <a:t>kulatiny ročně)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CCEC78C-B4D6-B776-2F6F-2D3CD0489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5E86CCC-3354-EC5A-1C23-A494ED703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87A1449-6919-06A9-1152-79B0BAFBF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37C0424-F22A-F977-E6CA-91F03CB8D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8" name="Picture 2" descr="hromady dřeva - Bez autorských poplatků Kmen - Součást rostliny Stock fotka">
            <a:extLst>
              <a:ext uri="{FF2B5EF4-FFF2-40B4-BE49-F238E27FC236}">
                <a16:creationId xmlns:a16="http://schemas.microsoft.com/office/drawing/2014/main" id="{60FE3D0B-BE46-4214-A0C2-8DEBE798A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98" r="40078" b="42209"/>
          <a:stretch/>
        </p:blipFill>
        <p:spPr bwMode="auto">
          <a:xfrm>
            <a:off x="687388" y="4384952"/>
            <a:ext cx="2512479" cy="20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102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F1DCE4-6F9C-5183-12B1-09A8B6C45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036" y="85270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E39110-E6B9-280A-998C-E38BA3755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6854" y="2016162"/>
            <a:ext cx="8808869" cy="3843100"/>
          </a:xfrm>
        </p:spPr>
        <p:txBody>
          <a:bodyPr>
            <a:normAutofit fontScale="92500" lnSpcReduction="20000"/>
          </a:bodyPr>
          <a:lstStyle/>
          <a:p>
            <a:r>
              <a:rPr lang="cs-CZ" u="sng" dirty="0"/>
              <a:t> Podmínky – </a:t>
            </a:r>
            <a:r>
              <a:rPr lang="cs-CZ" dirty="0"/>
              <a:t>Pravidla F2, v Pravidlech pro žadatele</a:t>
            </a:r>
          </a:p>
          <a:p>
            <a:r>
              <a:rPr lang="cs-CZ" dirty="0"/>
              <a:t>V případě investic do strojů, technologií a zařízení pro lesní školkařskou činnost, je žadatel </a:t>
            </a:r>
            <a:r>
              <a:rPr lang="cs-CZ" b="1" dirty="0"/>
              <a:t>držitelem licence</a:t>
            </a:r>
            <a:r>
              <a:rPr lang="cs-CZ" dirty="0"/>
              <a:t> pro uvádění reprodukčního materiálu</a:t>
            </a:r>
          </a:p>
          <a:p>
            <a:r>
              <a:rPr lang="cs-CZ" dirty="0"/>
              <a:t>V případě pořízení traktoru – </a:t>
            </a:r>
            <a:r>
              <a:rPr lang="cs-CZ" b="1" dirty="0"/>
              <a:t>ochranná konstrukce, ochranný rám, kabina</a:t>
            </a:r>
            <a:r>
              <a:rPr lang="cs-CZ" dirty="0"/>
              <a:t> vyhovujícím požadavkům ISO 8083 a 8084, technicky přípustná hmotnost &gt;6000kg (</a:t>
            </a:r>
            <a:r>
              <a:rPr lang="cs-CZ" dirty="0" err="1"/>
              <a:t>boogie</a:t>
            </a:r>
            <a:r>
              <a:rPr lang="cs-CZ" dirty="0"/>
              <a:t> nápravu, pásy, pneumatiky širší než 450 mm)</a:t>
            </a:r>
          </a:p>
          <a:p>
            <a:r>
              <a:rPr lang="cs-CZ" dirty="0"/>
              <a:t>V případě investic do pořízení koně – </a:t>
            </a:r>
            <a:r>
              <a:rPr lang="cs-CZ" b="1" dirty="0"/>
              <a:t>pouze plemeno: </a:t>
            </a:r>
            <a:r>
              <a:rPr lang="cs-CZ" b="1" i="1" dirty="0"/>
              <a:t>norický, slezský norický, českomoravský belgický kůň</a:t>
            </a:r>
            <a:endParaRPr lang="cs-CZ" i="1" dirty="0"/>
          </a:p>
          <a:p>
            <a:pPr lvl="1"/>
            <a:r>
              <a:rPr lang="cs-CZ" dirty="0"/>
              <a:t>S</a:t>
            </a:r>
            <a:r>
              <a:rPr lang="cs-CZ" i="1" dirty="0"/>
              <a:t> </a:t>
            </a:r>
            <a:r>
              <a:rPr lang="cs-CZ" b="1" i="1" dirty="0"/>
              <a:t>výkonnostní zkouškou</a:t>
            </a:r>
            <a:r>
              <a:rPr lang="cs-CZ" i="1" dirty="0"/>
              <a:t> zapsanou v online vedené plemenné knize</a:t>
            </a:r>
          </a:p>
          <a:p>
            <a:r>
              <a:rPr lang="cs-CZ" dirty="0"/>
              <a:t>Velké podniky musí hospodařit na lesních pozemcích</a:t>
            </a:r>
          </a:p>
          <a:p>
            <a:r>
              <a:rPr lang="cs-CZ" dirty="0"/>
              <a:t>Žadatel jehož výdaje přesahují </a:t>
            </a:r>
            <a:r>
              <a:rPr lang="cs-CZ" b="1" dirty="0"/>
              <a:t>500 tis</a:t>
            </a:r>
            <a:r>
              <a:rPr lang="cs-CZ" dirty="0"/>
              <a:t>., musí hospodařit alespoň na </a:t>
            </a:r>
            <a:r>
              <a:rPr lang="cs-CZ" b="1" dirty="0"/>
              <a:t>10 ha lesa</a:t>
            </a:r>
          </a:p>
          <a:p>
            <a:r>
              <a:rPr lang="cs-CZ" dirty="0"/>
              <a:t>Podporuje se pouze zpracování dřeva do fáze výroby před průmyslovým zpracováním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C30FA59-DE49-CB14-D7CF-3A050F14F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9714177C-D61B-86A2-B17A-295569F60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7E8785E-127A-305E-B6AA-A60607E64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643" y="5931740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B7489DE-CDF1-F28A-F6F9-9AF8E24D6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39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79958B-FDAD-4610-E791-1E5F9989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993" y="85271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</a:t>
            </a:r>
            <a:br>
              <a:rPr lang="cs-CZ" dirty="0"/>
            </a:br>
            <a:r>
              <a:rPr lang="cs-CZ" dirty="0"/>
              <a:t>Lesnické podnikání a hospodaření v lese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1AAA7E-56E6-621B-A52B-085E4F01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7273" y="2272683"/>
            <a:ext cx="8743657" cy="3567517"/>
          </a:xfrm>
        </p:spPr>
        <p:txBody>
          <a:bodyPr/>
          <a:lstStyle/>
          <a:p>
            <a:r>
              <a:rPr lang="cs-CZ" u="sng" dirty="0"/>
              <a:t>Povinné přílohy v případě aktivity</a:t>
            </a:r>
            <a:endParaRPr lang="cs-CZ" dirty="0"/>
          </a:p>
          <a:p>
            <a:r>
              <a:rPr lang="cs-CZ" dirty="0"/>
              <a:t>Přehled pozemků určených k plnění funkcí lesa, dokument o schválení platného Lesního hospodářského plánu (příloha 12 – v PRAVIDLECH)</a:t>
            </a:r>
          </a:p>
          <a:p>
            <a:r>
              <a:rPr lang="cs-CZ" dirty="0"/>
              <a:t>Formulář pro stanovení roční zpracovatelské kapacity provozovny</a:t>
            </a:r>
          </a:p>
          <a:p>
            <a:r>
              <a:rPr lang="cs-CZ" dirty="0"/>
              <a:t>Čestné prohlášení výrobce traktoru – ve smlouvě konstrukce  splňuje FOPS, OPS, vyhovuje požadavkům ISO 8083 a 8084</a:t>
            </a:r>
          </a:p>
        </p:txBody>
      </p:sp>
      <p:pic>
        <p:nvPicPr>
          <p:cNvPr id="3074" name="Picture 2" descr="Orlické hory znají šampiona chladnokrevných koní - Rychnovský deník">
            <a:extLst>
              <a:ext uri="{FF2B5EF4-FFF2-40B4-BE49-F238E27FC236}">
                <a16:creationId xmlns:a16="http://schemas.microsoft.com/office/drawing/2014/main" id="{405C11E2-7F19-E4D1-DA5F-FF8DEEDB5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409" y="4401670"/>
            <a:ext cx="3933692" cy="221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esní nástavby z portfolia Agrozet České Budějovice mají dlouholetou  tradici. Ochrání traktor i operátora | Agroportal24h.cz">
            <a:extLst>
              <a:ext uri="{FF2B5EF4-FFF2-40B4-BE49-F238E27FC236}">
                <a16:creationId xmlns:a16="http://schemas.microsoft.com/office/drawing/2014/main" id="{2E384752-30C8-DEDF-19E0-3BCD1288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702" y="4135373"/>
            <a:ext cx="3740556" cy="247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929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6A396-98AD-05A1-C7C1-A7C63772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834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D52661-8450-75D6-1B8C-0DDE6710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75" y="2248186"/>
            <a:ext cx="8915400" cy="3777622"/>
          </a:xfrm>
        </p:spPr>
        <p:txBody>
          <a:bodyPr/>
          <a:lstStyle/>
          <a:p>
            <a:r>
              <a:rPr lang="cs-CZ" dirty="0"/>
              <a:t>Podpora zahrnuje podnikání malých a středních podniků a zahrnuje výdaje (zemědělského, lesnického, nezemědělského podnikání), vč. Zpracování produktů a jejich uvádění na trh</a:t>
            </a:r>
          </a:p>
          <a:p>
            <a:r>
              <a:rPr lang="cs-CZ" dirty="0"/>
              <a:t>Investice do staveb, strojů, technologií a vybavení pro založení a rozvoj podnikatelských činností</a:t>
            </a:r>
          </a:p>
          <a:p>
            <a:r>
              <a:rPr lang="cs-CZ" u="sng" dirty="0"/>
              <a:t>Žadatel:</a:t>
            </a:r>
            <a:r>
              <a:rPr lang="cs-CZ" dirty="0"/>
              <a:t> podnikatelské subjekty </a:t>
            </a:r>
            <a:r>
              <a:rPr lang="cs-CZ" b="1" dirty="0"/>
              <a:t>splňující definici malého a středního podniku </a:t>
            </a:r>
          </a:p>
          <a:p>
            <a:pPr lvl="1"/>
            <a:r>
              <a:rPr lang="cs-CZ" dirty="0"/>
              <a:t>Definici naleznete v </a:t>
            </a:r>
            <a:r>
              <a:rPr lang="cs-CZ" u="sng" dirty="0"/>
              <a:t>Pravidlech pro konečné žadatele</a:t>
            </a:r>
          </a:p>
          <a:p>
            <a:pPr lvl="2"/>
            <a:r>
              <a:rPr lang="cs-CZ" dirty="0">
                <a:sym typeface="Wingdings" panose="05000000000000000000" pitchFamily="2" charset="2"/>
              </a:rPr>
              <a:t>pravidla, otázky a odpovědi, příručka, manuál,..</a:t>
            </a:r>
          </a:p>
          <a:p>
            <a:r>
              <a:rPr lang="cs-CZ" dirty="0">
                <a:sym typeface="Wingdings" panose="05000000000000000000" pitchFamily="2" charset="2"/>
              </a:rPr>
              <a:t>Podpora je poskytována v souladu s čl. 61 ,,</a:t>
            </a:r>
            <a:r>
              <a:rPr lang="cs-CZ" b="1" dirty="0">
                <a:sym typeface="Wingdings" panose="05000000000000000000" pitchFamily="2" charset="2"/>
              </a:rPr>
              <a:t>ABER“</a:t>
            </a:r>
            <a:endParaRPr lang="cs-CZ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C56396B-BC89-CBAA-9B70-88D076013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30A1E04-64F5-34BE-70D0-3C46CB7A6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E309664-2609-FC1E-C26E-233B578E7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9780008-0E56-63E6-25DF-ECE554353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41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6A396-98AD-05A1-C7C1-A7C63772D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834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D52661-8450-75D6-1B8C-0DDE6710B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775" y="2248186"/>
            <a:ext cx="8915400" cy="3777622"/>
          </a:xfrm>
        </p:spPr>
        <p:txBody>
          <a:bodyPr/>
          <a:lstStyle/>
          <a:p>
            <a:r>
              <a:rPr lang="cs-CZ" dirty="0"/>
              <a:t>Podpora zahrnuje podnikání malých a středních podniků a zahrnuje výdaje (zemědělského, lesnického, nezemědělského podnikání), vč. Zpracování produktů a jejich uvádění na trh</a:t>
            </a:r>
          </a:p>
          <a:p>
            <a:r>
              <a:rPr lang="cs-CZ" dirty="0"/>
              <a:t>Investice do staveb, strojů, technologií a vybavení pro založení a rozvoj podnikatelských činností</a:t>
            </a:r>
          </a:p>
          <a:p>
            <a:r>
              <a:rPr lang="cs-CZ" u="sng" dirty="0"/>
              <a:t>Žadatel:</a:t>
            </a:r>
            <a:r>
              <a:rPr lang="cs-CZ" dirty="0"/>
              <a:t> podnikatelské subjekty </a:t>
            </a:r>
            <a:r>
              <a:rPr lang="cs-CZ" b="1" dirty="0"/>
              <a:t>splňující definici malého a středního podniku </a:t>
            </a:r>
          </a:p>
          <a:p>
            <a:pPr lvl="1"/>
            <a:r>
              <a:rPr lang="cs-CZ" dirty="0"/>
              <a:t>Definici naleznete v </a:t>
            </a:r>
            <a:r>
              <a:rPr lang="cs-CZ" u="sng" dirty="0"/>
              <a:t>Pravidlech pro konečné žadatele</a:t>
            </a:r>
          </a:p>
          <a:p>
            <a:pPr lvl="2"/>
            <a:r>
              <a:rPr lang="cs-CZ" dirty="0">
                <a:sym typeface="Wingdings" panose="05000000000000000000" pitchFamily="2" charset="2"/>
              </a:rPr>
              <a:t>pravidla, otázky a odpovědi, příručka, manuál,..</a:t>
            </a:r>
          </a:p>
          <a:p>
            <a:r>
              <a:rPr lang="cs-CZ" dirty="0">
                <a:sym typeface="Wingdings" panose="05000000000000000000" pitchFamily="2" charset="2"/>
              </a:rPr>
              <a:t>Podpora je poskytována v souladu s čl. 61 ,,</a:t>
            </a:r>
            <a:r>
              <a:rPr lang="cs-CZ" b="1" dirty="0">
                <a:sym typeface="Wingdings" panose="05000000000000000000" pitchFamily="2" charset="2"/>
              </a:rPr>
              <a:t>ABER“</a:t>
            </a:r>
            <a:endParaRPr lang="cs-CZ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C56396B-BC89-CBAA-9B70-88D076013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30A1E04-64F5-34BE-70D0-3C46CB7A6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E309664-2609-FC1E-C26E-233B578E7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9780008-0E56-63E6-25DF-ECE554353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08CE4C1-5583-EF84-EE48-DCD19449DEC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242" t="48955" r="22233" b="33592"/>
          <a:stretch/>
        </p:blipFill>
        <p:spPr>
          <a:xfrm>
            <a:off x="1640752" y="2305420"/>
            <a:ext cx="9536498" cy="22016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807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F58412-212E-BC2D-07F4-2638DA45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60" y="852710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A9A21D-9063-DA8F-B168-F9265575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712062" cy="2734235"/>
          </a:xfrm>
        </p:spPr>
        <p:txBody>
          <a:bodyPr>
            <a:normAutofit/>
          </a:bodyPr>
          <a:lstStyle/>
          <a:p>
            <a:r>
              <a:rPr lang="cs-CZ" b="1" dirty="0"/>
              <a:t>Způsobilé výdaje</a:t>
            </a:r>
          </a:p>
          <a:p>
            <a:r>
              <a:rPr lang="cs-CZ" u="sng" dirty="0"/>
              <a:t>A) Zemědělské podnikání</a:t>
            </a:r>
          </a:p>
          <a:p>
            <a:pPr lvl="1"/>
            <a:r>
              <a:rPr lang="cs-CZ" dirty="0"/>
              <a:t>Investice do staveb, strojů, technologií a dalšího vybavení pro zemědělské podnikání</a:t>
            </a:r>
          </a:p>
          <a:p>
            <a:pPr lvl="1"/>
            <a:r>
              <a:rPr lang="cs-CZ" dirty="0"/>
              <a:t>Př. Výstavba a rekonstrukce ustájovacích prostor, chovatelských zařízení, skladovacích prostor pro krmiva, posklizňová úprava skladování a expedice </a:t>
            </a:r>
            <a:r>
              <a:rPr lang="cs-CZ" dirty="0" err="1"/>
              <a:t>rostl.produkce</a:t>
            </a:r>
            <a:r>
              <a:rPr lang="cs-CZ" dirty="0"/>
              <a:t>, výstavba či rekonstrukce nosných konstrukcí sadů, vinic, chmelnic, skleníků, fóliovníků, mobilní stroje či mobilní oplocení pro pastevní areál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8F026E5-EC16-BBDD-5E16-4665C7662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B896197-9E82-4D91-6605-AC63BA6F9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868CF8D-4946-4AE5-6F0D-A07A74C6B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0736CC6-947A-DA63-6F0E-3DC7D3989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4098" name="Picture 2" descr="Víceloďové foliovníky | Konstrukce Schwarz s.r.o.">
            <a:extLst>
              <a:ext uri="{FF2B5EF4-FFF2-40B4-BE49-F238E27FC236}">
                <a16:creationId xmlns:a16="http://schemas.microsoft.com/office/drawing/2014/main" id="{F6B68B0E-441E-4728-0B97-D6FA136C4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95" y="2936594"/>
            <a:ext cx="2774622" cy="208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ALERIE - obloukové haly | ALM centrum s.r.o.">
            <a:extLst>
              <a:ext uri="{FF2B5EF4-FFF2-40B4-BE49-F238E27FC236}">
                <a16:creationId xmlns:a16="http://schemas.microsoft.com/office/drawing/2014/main" id="{01AD34BB-C671-4FB2-DFC7-C9793648A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119" y="4856662"/>
            <a:ext cx="2537327" cy="19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39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F58412-212E-BC2D-07F4-2638DA45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360" y="852710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A9A21D-9063-DA8F-B168-F9265575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1"/>
            <a:ext cx="8712062" cy="3092824"/>
          </a:xfrm>
        </p:spPr>
        <p:txBody>
          <a:bodyPr>
            <a:normAutofit/>
          </a:bodyPr>
          <a:lstStyle/>
          <a:p>
            <a:r>
              <a:rPr lang="cs-CZ" b="1" dirty="0"/>
              <a:t>Způsobilé výdaje</a:t>
            </a:r>
          </a:p>
          <a:p>
            <a:r>
              <a:rPr lang="cs-CZ" u="sng" dirty="0"/>
              <a:t>B) Zpracování a uvádění na trh produktů</a:t>
            </a:r>
          </a:p>
          <a:p>
            <a:pPr lvl="1"/>
            <a:r>
              <a:rPr lang="cs-CZ" dirty="0"/>
              <a:t>Investice do staveb, strojů, technologií, vybavení pro zpracování a uvádění produktů na trh</a:t>
            </a:r>
          </a:p>
          <a:p>
            <a:pPr lvl="1"/>
            <a:r>
              <a:rPr lang="cs-CZ" dirty="0"/>
              <a:t>Př. Investice související s finální úpravou, balením a značením výrobků, investice do staveb, investice související se skladováním surovin a výrobků, druhotných surovin, investice do uvádění produktů na trh</a:t>
            </a:r>
          </a:p>
          <a:p>
            <a:r>
              <a:rPr lang="cs-CZ" u="sng" dirty="0"/>
              <a:t>D) Nezemědělské podnikání</a:t>
            </a:r>
          </a:p>
          <a:p>
            <a:pPr lvl="1"/>
            <a:r>
              <a:rPr lang="cs-CZ" dirty="0"/>
              <a:t>Investice do staveb, strojů a technologií pro nezemědělské podnikání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8F026E5-EC16-BBDD-5E16-4665C7662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B896197-9E82-4D91-6605-AC63BA6F9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868CF8D-4946-4AE5-6F0D-A07A74C6B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0736CC6-947A-DA63-6F0E-3DC7D3989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DACE4CC-2864-4E6C-9149-A2F842378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051" y="2933699"/>
            <a:ext cx="2287398" cy="1366779"/>
          </a:xfrm>
          <a:prstGeom prst="rect">
            <a:avLst/>
          </a:prstGeom>
        </p:spPr>
      </p:pic>
      <p:pic>
        <p:nvPicPr>
          <p:cNvPr id="9" name="Picture 6" descr="Kovář ručně kování roztaveného kovu - Bez autorských poplatků Kovář Stock fotka">
            <a:extLst>
              <a:ext uri="{FF2B5EF4-FFF2-40B4-BE49-F238E27FC236}">
                <a16:creationId xmlns:a16="http://schemas.microsoft.com/office/drawing/2014/main" id="{BF216E01-788D-4514-8161-D20AE0467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93" b="38881"/>
          <a:stretch/>
        </p:blipFill>
        <p:spPr bwMode="auto">
          <a:xfrm>
            <a:off x="1629091" y="5229453"/>
            <a:ext cx="3028497" cy="143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793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858A39-F3F2-F795-17EA-AEDF35ABE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852710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379D0B-24DC-1BF3-30E0-B3C42F009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u="sng" dirty="0"/>
              <a:t>Podmínky</a:t>
            </a:r>
          </a:p>
          <a:p>
            <a:pPr lvl="1"/>
            <a:r>
              <a:rPr lang="cs-CZ" dirty="0"/>
              <a:t>Předmět projektu se netýká dle CZ-NACE </a:t>
            </a:r>
            <a:r>
              <a:rPr lang="cs-CZ" dirty="0">
                <a:sym typeface="Wingdings" panose="05000000000000000000" pitchFamily="2" charset="2"/>
              </a:rPr>
              <a:t> třída </a:t>
            </a:r>
            <a:r>
              <a:rPr lang="cs-CZ" b="1" dirty="0">
                <a:sym typeface="Wingdings" panose="05000000000000000000" pitchFamily="2" charset="2"/>
              </a:rPr>
              <a:t>12.00</a:t>
            </a:r>
            <a:r>
              <a:rPr lang="cs-CZ" dirty="0">
                <a:sym typeface="Wingdings" panose="05000000000000000000" pitchFamily="2" charset="2"/>
              </a:rPr>
              <a:t> výroba tabákových výrobků, </a:t>
            </a:r>
            <a:r>
              <a:rPr lang="cs-CZ" b="1" dirty="0">
                <a:sym typeface="Wingdings" panose="05000000000000000000" pitchFamily="2" charset="2"/>
              </a:rPr>
              <a:t>25.40</a:t>
            </a:r>
            <a:r>
              <a:rPr lang="cs-CZ" dirty="0">
                <a:sym typeface="Wingdings" panose="05000000000000000000" pitchFamily="2" charset="2"/>
              </a:rPr>
              <a:t> Výroba zbraní a střeliva, oddíl </a:t>
            </a:r>
            <a:r>
              <a:rPr lang="cs-CZ" b="1" dirty="0">
                <a:sym typeface="Wingdings" panose="05000000000000000000" pitchFamily="2" charset="2"/>
              </a:rPr>
              <a:t>92</a:t>
            </a:r>
            <a:r>
              <a:rPr lang="cs-CZ" dirty="0">
                <a:sym typeface="Wingdings" panose="05000000000000000000" pitchFamily="2" charset="2"/>
              </a:rPr>
              <a:t> Činnosti heren, kasin a sázkových kanceláří</a:t>
            </a:r>
          </a:p>
          <a:p>
            <a:pPr lvl="1"/>
            <a:r>
              <a:rPr lang="cs-CZ" dirty="0"/>
              <a:t>Zpracování produktu=změna povahy produktu</a:t>
            </a:r>
          </a:p>
          <a:p>
            <a:pPr lvl="1"/>
            <a:r>
              <a:rPr lang="cs-CZ" dirty="0"/>
              <a:t>Skleník s technologií pro úpravu intenzity osvětlení (předmětem dotace musí být stínění, aby zabránilo úniku světla)</a:t>
            </a:r>
          </a:p>
          <a:p>
            <a:pPr lvl="1"/>
            <a:r>
              <a:rPr lang="cs-CZ" dirty="0"/>
              <a:t>V případě realizace ubytování-poplatek z ubytování, rekreační poplatek </a:t>
            </a:r>
            <a:r>
              <a:rPr lang="cs-CZ" dirty="0">
                <a:sym typeface="Wingdings" panose="05000000000000000000" pitchFamily="2" charset="2"/>
              </a:rPr>
              <a:t> žadatel se musí přihlásit k poplatkové povinnosti u příslušné obce</a:t>
            </a:r>
          </a:p>
          <a:p>
            <a:pPr lvl="1"/>
            <a:r>
              <a:rPr lang="cs-CZ" b="1" dirty="0">
                <a:sym typeface="Wingdings" panose="05000000000000000000" pitchFamily="2" charset="2"/>
              </a:rPr>
              <a:t>NELZE POSKYTNOUT: </a:t>
            </a:r>
            <a:r>
              <a:rPr lang="cs-CZ" dirty="0">
                <a:sym typeface="Wingdings" panose="05000000000000000000" pitchFamily="2" charset="2"/>
              </a:rPr>
              <a:t>na podnikání v oblasti dotačního poradenství, provozování herních automatů</a:t>
            </a:r>
          </a:p>
          <a:p>
            <a:pPr lvl="1"/>
            <a:r>
              <a:rPr lang="cs-CZ" b="1" dirty="0">
                <a:sym typeface="Wingdings" panose="05000000000000000000" pitchFamily="2" charset="2"/>
              </a:rPr>
              <a:t>V případě koupě</a:t>
            </a:r>
            <a:r>
              <a:rPr lang="cs-CZ" dirty="0">
                <a:sym typeface="Wingdings" panose="05000000000000000000" pitchFamily="2" charset="2"/>
              </a:rPr>
              <a:t> vozidla, žadatel musí mít trvalé bydliště nebo sídlo provozovny na území MAS a to po celou dobu vázanosti projektu na účel</a:t>
            </a:r>
            <a:endParaRPr lang="cs-CZ" b="1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D601BCE-14D3-61D8-2F5B-DCBED7C38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BD77CBC-A9A6-5CA8-C0EA-AFD2A3642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379C7E2-AA6E-F9C5-04EF-44BBC51C6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E27A3A2-E594-4986-51AF-21BCE602C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60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0BFD31-E7EC-88D5-A2DE-9B95443B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852709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BFC8E6-2258-000E-5214-22EA96B62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Podmínky:</a:t>
            </a:r>
          </a:p>
          <a:p>
            <a:pPr lvl="1"/>
            <a:r>
              <a:rPr lang="cs-CZ" u="sng" dirty="0"/>
              <a:t>V případě a) Zemědělské podnikání</a:t>
            </a:r>
          </a:p>
          <a:p>
            <a:pPr lvl="1"/>
            <a:r>
              <a:rPr lang="cs-CZ" dirty="0"/>
              <a:t> 	dotace není možné poskytnout na stavby, technologie na pěstování materiálu lesních dřevin, sklady </a:t>
            </a:r>
            <a:r>
              <a:rPr lang="cs-CZ" dirty="0" err="1"/>
              <a:t>prům.hnojiv</a:t>
            </a:r>
            <a:endParaRPr lang="cs-CZ" dirty="0"/>
          </a:p>
          <a:p>
            <a:pPr lvl="1"/>
            <a:r>
              <a:rPr lang="cs-CZ" dirty="0" err="1"/>
              <a:t>Peletovací</a:t>
            </a:r>
            <a:r>
              <a:rPr lang="cs-CZ" dirty="0"/>
              <a:t> zařízení slouží pouze pro vlastní spotřebu podniku</a:t>
            </a:r>
          </a:p>
          <a:p>
            <a:pPr lvl="1"/>
            <a:r>
              <a:rPr lang="cs-CZ" dirty="0"/>
              <a:t> </a:t>
            </a:r>
            <a:r>
              <a:rPr lang="cs-CZ" u="sng" dirty="0"/>
              <a:t>V případě d)Nezemědělské podnikání</a:t>
            </a:r>
          </a:p>
          <a:p>
            <a:pPr lvl="1"/>
            <a:r>
              <a:rPr lang="cs-CZ" dirty="0"/>
              <a:t>Zpracování či uvádění na trh se jedná o produkty, které nejsou uvedeny v příloze I Smlouvy o fungování EU, případně v kombinaci se zemědělskými produkty (živá zvířata, ryby,…)</a:t>
            </a:r>
          </a:p>
          <a:p>
            <a:pPr lvl="1"/>
            <a:r>
              <a:rPr lang="cs-CZ" dirty="0"/>
              <a:t>V případě výstavby a modernizace zařízení na výrobu tvarovaných biopaliv musí  většina (&gt;50%) sloužit k prodeji nebo být využita pro nezemědělskou činnost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5D8EBA9-535D-FA45-A28F-EE76BE82F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C111A1B-2FE3-C240-8422-9B65DA92A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A4D38F2-00BD-2EE8-617E-8FBE16858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5A40550-EB13-5391-C7C2-764280DC4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5122" name="Picture 2" descr="Jak funguje peletovací lis? A na co ho použít? | Česká peleta">
            <a:extLst>
              <a:ext uri="{FF2B5EF4-FFF2-40B4-BE49-F238E27FC236}">
                <a16:creationId xmlns:a16="http://schemas.microsoft.com/office/drawing/2014/main" id="{6DE53C8D-02C9-7405-5BF1-6CF3BE3E2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28" y="3006571"/>
            <a:ext cx="2895456" cy="193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346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78459A-CAB9-FDAE-D013-A0BA2B28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946778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4</a:t>
            </a:r>
            <a:br>
              <a:rPr lang="cs-CZ" dirty="0"/>
            </a:br>
            <a:r>
              <a:rPr lang="cs-CZ" dirty="0"/>
              <a:t>Podnikání malých a středních podniků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16864B-13F1-F442-60CE-0BBC96FF1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Povinné přílohy</a:t>
            </a:r>
          </a:p>
          <a:p>
            <a:r>
              <a:rPr lang="cs-CZ" dirty="0"/>
              <a:t>Krom povinných předkládaných příloh (kap.7 – v PRAVIDLECH) se navíc:</a:t>
            </a:r>
          </a:p>
          <a:p>
            <a:pPr lvl="1"/>
            <a:r>
              <a:rPr lang="cs-CZ" dirty="0"/>
              <a:t>V případě ubytování: potvrzení obce o přihlášení žadatele k povinným poplatků</a:t>
            </a:r>
          </a:p>
          <a:p>
            <a:pPr lvl="1"/>
            <a:r>
              <a:rPr lang="cs-CZ" dirty="0"/>
              <a:t>V případě ubytování a prodejny pro potraviny doklad o tom, že místo realizace naplňuje odpovídající účel užívání stavby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70B5BE1-4BCC-DFA3-AE41-8981EF6A0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987E334-822E-1DD3-34B5-25F0BC814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3566335-8EE4-E5DD-9FFD-FDEC6D54E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AE19CF1-8611-1C82-1B2E-5DAA63D0B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90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433DB-3A82-F841-93BF-67311DD6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946778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7BF543-C814-2178-E1BE-58AD5F248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876" y="2227668"/>
            <a:ext cx="8915400" cy="3777622"/>
          </a:xfrm>
        </p:spPr>
        <p:txBody>
          <a:bodyPr/>
          <a:lstStyle/>
          <a:p>
            <a:r>
              <a:rPr lang="cs-CZ" dirty="0"/>
              <a:t>Podpora výdajů na vybudování, zlepšování nebo rozšiřování drobné infrastruktury na venkově</a:t>
            </a:r>
          </a:p>
          <a:p>
            <a:r>
              <a:rPr lang="cs-CZ" u="sng" dirty="0"/>
              <a:t>Žadatel: </a:t>
            </a:r>
            <a:r>
              <a:rPr lang="cs-CZ" dirty="0"/>
              <a:t>Obce, svazky obcí, jejich příspěvkové organizace a nestátní neziskové organizace</a:t>
            </a:r>
          </a:p>
          <a:p>
            <a:endParaRPr lang="cs-CZ" dirty="0"/>
          </a:p>
          <a:p>
            <a:r>
              <a:rPr lang="cs-CZ" dirty="0"/>
              <a:t>Podpora je poskytována ve 3 režimech, dle typu projektu</a:t>
            </a:r>
          </a:p>
          <a:p>
            <a:pPr lvl="1"/>
            <a:r>
              <a:rPr lang="cs-CZ" dirty="0"/>
              <a:t>Režim podpory nezakládající veřejnou podporu</a:t>
            </a:r>
          </a:p>
          <a:p>
            <a:pPr lvl="1"/>
            <a:r>
              <a:rPr lang="cs-CZ" dirty="0"/>
              <a:t>Režim ABER – projekty v souladu s čl. 60 a čl. 61</a:t>
            </a:r>
          </a:p>
          <a:p>
            <a:pPr lvl="1"/>
            <a:r>
              <a:rPr lang="cs-CZ" dirty="0"/>
              <a:t>Režim ,,</a:t>
            </a:r>
            <a:r>
              <a:rPr lang="cs-CZ" i="1" dirty="0"/>
              <a:t>de minimis“ 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87359E8-302C-AA72-6C2D-0DBED7B2D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9CC7A43-7155-3E7E-8521-0DEB44E6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F866C69-CED5-CB90-F8B6-F2A840DD1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0AF71F5-BBEE-CE78-F378-F5703D09A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6148" name="Picture 4" descr="Do nového roku v nové budově - CS-BETON | Stavby jako z kamene">
            <a:extLst>
              <a:ext uri="{FF2B5EF4-FFF2-40B4-BE49-F238E27FC236}">
                <a16:creationId xmlns:a16="http://schemas.microsoft.com/office/drawing/2014/main" id="{20D738A5-F702-7C95-4060-E694B1E8B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713" y="3357331"/>
            <a:ext cx="3437639" cy="22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vatební balíčky | Stany4Party">
            <a:extLst>
              <a:ext uri="{FF2B5EF4-FFF2-40B4-BE49-F238E27FC236}">
                <a16:creationId xmlns:a16="http://schemas.microsoft.com/office/drawing/2014/main" id="{25262AE0-5A15-D3D0-3755-E6E149EE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15" y="5423251"/>
            <a:ext cx="2537012" cy="14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737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7433DB-3A82-F841-93BF-67311DD6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946778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7BF543-C814-2178-E1BE-58AD5F248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876" y="2227668"/>
            <a:ext cx="8915400" cy="3777622"/>
          </a:xfrm>
        </p:spPr>
        <p:txBody>
          <a:bodyPr/>
          <a:lstStyle/>
          <a:p>
            <a:r>
              <a:rPr lang="cs-CZ" dirty="0"/>
              <a:t>Podpora výdajů na vybudování, zlepšování nebo rozšiřování drobné infrastruktury na venkově</a:t>
            </a:r>
          </a:p>
          <a:p>
            <a:r>
              <a:rPr lang="cs-CZ" u="sng" dirty="0"/>
              <a:t>Žadatel: </a:t>
            </a:r>
            <a:r>
              <a:rPr lang="cs-CZ" dirty="0"/>
              <a:t>Obce, svazky obcí, jejich příspěvkové organizace a nestátní neziskové organizace</a:t>
            </a:r>
          </a:p>
          <a:p>
            <a:endParaRPr lang="cs-CZ" dirty="0"/>
          </a:p>
          <a:p>
            <a:r>
              <a:rPr lang="cs-CZ" dirty="0"/>
              <a:t>Podpora je poskytována ve 3 režimech, dle typu projektu</a:t>
            </a:r>
          </a:p>
          <a:p>
            <a:pPr lvl="1"/>
            <a:r>
              <a:rPr lang="cs-CZ" dirty="0"/>
              <a:t>Režim podpory nezakládající veřejnou podporu</a:t>
            </a:r>
          </a:p>
          <a:p>
            <a:pPr lvl="1"/>
            <a:r>
              <a:rPr lang="cs-CZ" dirty="0"/>
              <a:t>Režim ABER – projekty v souladu s čl. 60 a čl. 61</a:t>
            </a:r>
          </a:p>
          <a:p>
            <a:pPr lvl="1"/>
            <a:r>
              <a:rPr lang="cs-CZ" dirty="0"/>
              <a:t>Režim ,,</a:t>
            </a:r>
            <a:r>
              <a:rPr lang="cs-CZ" i="1" dirty="0"/>
              <a:t>de minimis“ 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87359E8-302C-AA72-6C2D-0DBED7B2D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9CC7A43-7155-3E7E-8521-0DEB44E64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F866C69-CED5-CB90-F8B6-F2A840DD1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0AF71F5-BBEE-CE78-F378-F5703D09A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6148" name="Picture 4" descr="Do nového roku v nové budově - CS-BETON | Stavby jako z kamene">
            <a:extLst>
              <a:ext uri="{FF2B5EF4-FFF2-40B4-BE49-F238E27FC236}">
                <a16:creationId xmlns:a16="http://schemas.microsoft.com/office/drawing/2014/main" id="{20D738A5-F702-7C95-4060-E694B1E8B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713" y="3357331"/>
            <a:ext cx="3437639" cy="229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vatební balíčky | Stany4Party">
            <a:extLst>
              <a:ext uri="{FF2B5EF4-FFF2-40B4-BE49-F238E27FC236}">
                <a16:creationId xmlns:a16="http://schemas.microsoft.com/office/drawing/2014/main" id="{25262AE0-5A15-D3D0-3755-E6E149EEE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15" y="5423251"/>
            <a:ext cx="2537012" cy="14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1612537-662D-874B-B3F0-10CF62A68B3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242" t="48955" r="22233" b="33592"/>
          <a:stretch/>
        </p:blipFill>
        <p:spPr>
          <a:xfrm>
            <a:off x="1640752" y="2305420"/>
            <a:ext cx="9536498" cy="22016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650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7D4E25-6D1F-95B5-1A86-264776EBF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946778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9D583D-5AD2-EEE7-79F2-8BCAB6395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254716"/>
            <a:ext cx="8915400" cy="3777622"/>
          </a:xfrm>
        </p:spPr>
        <p:txBody>
          <a:bodyPr>
            <a:normAutofit/>
          </a:bodyPr>
          <a:lstStyle/>
          <a:p>
            <a:r>
              <a:rPr lang="cs-CZ" b="1" dirty="0"/>
              <a:t>Způsobilé výdaje</a:t>
            </a:r>
          </a:p>
          <a:p>
            <a:r>
              <a:rPr lang="cs-CZ" dirty="0"/>
              <a:t>A) </a:t>
            </a:r>
            <a:r>
              <a:rPr lang="cs-CZ" u="sng" dirty="0"/>
              <a:t>kulturní, spolková a společenská zařízení, včetně komunitních center, center vzdělávání a knihoven</a:t>
            </a:r>
          </a:p>
          <a:p>
            <a:r>
              <a:rPr lang="cs-CZ" dirty="0"/>
              <a:t>-investice do staveb, strojů, technologií a dalšího vybavení</a:t>
            </a:r>
          </a:p>
          <a:p>
            <a:r>
              <a:rPr lang="cs-CZ" dirty="0"/>
              <a:t>Př. Výstavba, či rekonstrukce kultur.,</a:t>
            </a:r>
            <a:r>
              <a:rPr lang="cs-CZ" dirty="0" err="1"/>
              <a:t>spolkov</a:t>
            </a:r>
            <a:r>
              <a:rPr lang="cs-CZ" dirty="0"/>
              <a:t>. A společenského zařízení, </a:t>
            </a:r>
            <a:r>
              <a:rPr lang="cs-CZ" b="1" dirty="0"/>
              <a:t>komunitní centra, centra vzdělávání</a:t>
            </a:r>
            <a:r>
              <a:rPr lang="cs-CZ" dirty="0"/>
              <a:t>, obecní knihovny, vč. Šatny, umývárny, toalety, sklady, kuchyňky, technické místnosti, velkokapacitní stany, party stany, mobilní stánky, pódia </a:t>
            </a:r>
            <a:r>
              <a:rPr lang="cs-CZ" dirty="0" err="1"/>
              <a:t>vč.zastřešení</a:t>
            </a:r>
            <a:r>
              <a:rPr lang="cs-CZ" dirty="0"/>
              <a:t>, pivní sety, mobilní toalety, venkovní topidla, ozvučovací, osvětlovací a projekční vybavení</a:t>
            </a:r>
          </a:p>
          <a:p>
            <a:r>
              <a:rPr lang="cs-CZ" b="1" dirty="0"/>
              <a:t>Centra vzdělávání</a:t>
            </a:r>
            <a:r>
              <a:rPr lang="cs-CZ" dirty="0"/>
              <a:t> – zájmové, neformální, </a:t>
            </a:r>
            <a:r>
              <a:rPr lang="cs-CZ" dirty="0" err="1"/>
              <a:t>zákl.umělec.školy</a:t>
            </a:r>
            <a:r>
              <a:rPr lang="cs-CZ" dirty="0"/>
              <a:t>, školící centra – vše co je mimo rámec </a:t>
            </a:r>
            <a:r>
              <a:rPr lang="cs-CZ" dirty="0" err="1"/>
              <a:t>ofic.vzdělávacího</a:t>
            </a:r>
            <a:r>
              <a:rPr lang="cs-CZ" dirty="0"/>
              <a:t> systému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153599F-23F0-7ABB-1699-0A9AB00AD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8632FC6-5BBB-8A56-9F81-02B52EDE2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3B46B78-6576-7AE8-6D02-7F7BC10B1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7E686A3-1DF7-05F3-D918-7AB48AE78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7170" name="Picture 2" descr="Pivní set 220x70cm PREMIUM - vycepy.com">
            <a:extLst>
              <a:ext uri="{FF2B5EF4-FFF2-40B4-BE49-F238E27FC236}">
                <a16:creationId xmlns:a16="http://schemas.microsoft.com/office/drawing/2014/main" id="{A8FB9E4E-1FC7-EE62-2BFD-5E5A3798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669" y="1668900"/>
            <a:ext cx="2072600" cy="155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ELIOS2.1 BST ozvučovací set">
            <a:extLst>
              <a:ext uri="{FF2B5EF4-FFF2-40B4-BE49-F238E27FC236}">
                <a16:creationId xmlns:a16="http://schemas.microsoft.com/office/drawing/2014/main" id="{6DCDE7C8-EB9B-D927-2BD5-55950A242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00" y="3366355"/>
            <a:ext cx="1401064" cy="155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sramus.cz - Stagg SLB 4P34-41-2 světelný set - Stagg - LED technika - LED  PAR reflektory">
            <a:extLst>
              <a:ext uri="{FF2B5EF4-FFF2-40B4-BE49-F238E27FC236}">
                <a16:creationId xmlns:a16="http://schemas.microsoft.com/office/drawing/2014/main" id="{19B58EC1-EEE9-CE06-1218-22A4C1B45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047" y="4983216"/>
            <a:ext cx="1634938" cy="163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275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0C440D-C4AF-CCB1-0CAE-0B95F264E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852709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AAF53C-C9B5-0048-401E-573DF15DF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</a:t>
            </a:r>
            <a:r>
              <a:rPr lang="cs-CZ" u="sng" dirty="0"/>
              <a:t>) Drobná infrastruktura a základní služby</a:t>
            </a:r>
            <a:r>
              <a:rPr lang="cs-CZ" dirty="0"/>
              <a:t> </a:t>
            </a:r>
            <a:r>
              <a:rPr lang="cs-CZ" u="sng" dirty="0"/>
              <a:t>(zastávky veřejné dopravy, hřbitovy, dětská hřiště a sportoviště, prostory pro separaci odpadů, komunální technika včetně zázemí)</a:t>
            </a:r>
          </a:p>
          <a:p>
            <a:r>
              <a:rPr lang="cs-CZ" dirty="0"/>
              <a:t>investice do staveb, strojů, technologií a dalšího vybavení</a:t>
            </a:r>
          </a:p>
          <a:p>
            <a:r>
              <a:rPr lang="cs-CZ" dirty="0"/>
              <a:t>Př. Přístřešek, ochranné prvky, označení, vybavení </a:t>
            </a:r>
            <a:r>
              <a:rPr lang="cs-CZ" b="1" dirty="0"/>
              <a:t>zastávky</a:t>
            </a:r>
            <a:r>
              <a:rPr lang="cs-CZ" dirty="0"/>
              <a:t>, odpady, lavičky, </a:t>
            </a:r>
            <a:r>
              <a:rPr lang="cs-CZ" b="1" dirty="0"/>
              <a:t>nástupiště vlak</a:t>
            </a:r>
            <a:r>
              <a:rPr lang="cs-CZ" dirty="0"/>
              <a:t>., v rámci </a:t>
            </a:r>
            <a:r>
              <a:rPr lang="cs-CZ" b="1" dirty="0"/>
              <a:t>hřbitova</a:t>
            </a:r>
            <a:r>
              <a:rPr lang="cs-CZ" dirty="0"/>
              <a:t> lze podpořit cesty, kolumbária, oplocení, osvětlení, nádoby na odpad, lavičky, přípojka pro vodovodní řád, v rámci </a:t>
            </a:r>
            <a:r>
              <a:rPr lang="cs-CZ" b="1" dirty="0"/>
              <a:t>dětského hřiště, sportoviště </a:t>
            </a:r>
            <a:r>
              <a:rPr lang="cs-CZ" dirty="0"/>
              <a:t>– šatny, sprchy, toalety, tribuny, oplocení, osvětlení, mobiliář, lavičky </a:t>
            </a:r>
            <a:r>
              <a:rPr lang="cs-CZ" dirty="0" err="1"/>
              <a:t>odpad.koše</a:t>
            </a:r>
            <a:r>
              <a:rPr lang="cs-CZ" dirty="0"/>
              <a:t>, </a:t>
            </a:r>
            <a:r>
              <a:rPr lang="cs-CZ" b="1" dirty="0"/>
              <a:t>komunální techniky – </a:t>
            </a:r>
            <a:r>
              <a:rPr lang="cs-CZ" dirty="0"/>
              <a:t>sklady, garáže, zázemí pro zaměstnance, malotraktory, </a:t>
            </a:r>
            <a:r>
              <a:rPr lang="cs-CZ" dirty="0" err="1"/>
              <a:t>štěpkovače</a:t>
            </a:r>
            <a:r>
              <a:rPr lang="cs-CZ" dirty="0"/>
              <a:t>, sekačky, křovinořezy, sypače, frézy</a:t>
            </a:r>
          </a:p>
          <a:p>
            <a:r>
              <a:rPr lang="cs-CZ" dirty="0"/>
              <a:t>VŽDY nutné </a:t>
            </a:r>
            <a:r>
              <a:rPr lang="cs-CZ" b="1" u="sng" dirty="0"/>
              <a:t>popsat přidanou hodnotu, hospodárnost, účelnost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23B5D63-C95C-CA7B-0FA9-2FA397830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AB76CCB-9E9D-5FC9-9C7D-902F668A1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BCDE2E1-F3E5-B38C-9921-06A885A4C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C943C66-32C7-13D0-CE0F-2FABB9D22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B47033C-9B97-31AB-BA65-BF241FECCA94}"/>
              </a:ext>
            </a:extLst>
          </p:cNvPr>
          <p:cNvSpPr txBox="1"/>
          <p:nvPr/>
        </p:nvSpPr>
        <p:spPr>
          <a:xfrm>
            <a:off x="1825759" y="5931740"/>
            <a:ext cx="288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NE úřední desky</a:t>
            </a:r>
          </a:p>
          <a:p>
            <a:r>
              <a:rPr lang="cs-CZ" b="1" dirty="0">
                <a:solidFill>
                  <a:srgbClr val="FF0000"/>
                </a:solidFill>
              </a:rPr>
              <a:t>NE veřejné prostranství</a:t>
            </a:r>
          </a:p>
        </p:txBody>
      </p:sp>
      <p:pic>
        <p:nvPicPr>
          <p:cNvPr id="8194" name="Picture 2" descr="Zastávka WOOD - Autobusové zastávky - městský mobiliář">
            <a:extLst>
              <a:ext uri="{FF2B5EF4-FFF2-40B4-BE49-F238E27FC236}">
                <a16:creationId xmlns:a16="http://schemas.microsoft.com/office/drawing/2014/main" id="{C730D3FC-EE1B-32F2-984A-90DE13632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71" y="2035639"/>
            <a:ext cx="2402541" cy="180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Odpadkový čtyř-koš se stříškou včetně označení, vyjímatelné vložky">
            <a:extLst>
              <a:ext uri="{FF2B5EF4-FFF2-40B4-BE49-F238E27FC236}">
                <a16:creationId xmlns:a16="http://schemas.microsoft.com/office/drawing/2014/main" id="{146E592B-282A-C877-CDB6-BF72AB767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06" y="3953699"/>
            <a:ext cx="2432306" cy="162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427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94344-095E-7F7A-0713-5EC2D109A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934158-71C3-E5B7-0C53-457457F02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</a:t>
            </a:r>
            <a:r>
              <a:rPr lang="cs-CZ" u="sng" dirty="0"/>
              <a:t>) Drobné památky místního významu</a:t>
            </a:r>
          </a:p>
          <a:p>
            <a:r>
              <a:rPr lang="cs-CZ" dirty="0"/>
              <a:t>Rekonstrukce a opravy včetně restaurování drobných památek místního významu</a:t>
            </a:r>
          </a:p>
          <a:p>
            <a:r>
              <a:rPr lang="cs-CZ" dirty="0"/>
              <a:t>Př. Smírčí kříže, křížky, pomníky padlým, historické pamětní desky, význačné náhrobky či hrobky, morové sloupy, boží muka, milníky, kapličky, zvoničky, kašny, sochy a sousoší, plastiky, skalní reliéfy či pamětní nápisy</a:t>
            </a:r>
          </a:p>
          <a:p>
            <a:r>
              <a:rPr lang="cs-CZ" dirty="0"/>
              <a:t>Vychází se z definice NPÚ</a:t>
            </a:r>
          </a:p>
          <a:p>
            <a:r>
              <a:rPr lang="cs-CZ" sz="1800" dirty="0">
                <a:hlinkClick r:id="rId2"/>
              </a:rPr>
              <a:t>https://www.npu.cz/publikace/metodika-dokumentace-drobnych-pamatek.pdf</a:t>
            </a:r>
            <a:endParaRPr lang="cs-CZ" sz="1800" dirty="0"/>
          </a:p>
          <a:p>
            <a:endParaRPr lang="cs-CZ" sz="20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33EB786-E136-98BB-F05D-7619E84C3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5094BB8-E8FE-83E4-8658-377EFC4AB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A20EC27-746B-F8D5-078F-EF6C7A8DB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CBBFF81-0A8A-2C9F-3125-93AE49A98D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6E45589-CE22-4F3A-A34E-BB2834A3AD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037" y="4637363"/>
            <a:ext cx="2646238" cy="21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39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C083C6-238E-0A1D-99C3-1072DD54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852709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87DA03-E67B-7EB9-C3B9-BAD4DED1B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u="sng" dirty="0"/>
              <a:t>Podmínky:</a:t>
            </a:r>
            <a:endParaRPr lang="cs-CZ" dirty="0"/>
          </a:p>
          <a:p>
            <a:r>
              <a:rPr lang="cs-CZ" dirty="0"/>
              <a:t>V případě knihoven se jedná o knihovny zřízené podle zákona č. 257/2001 Sb., a zároveň se nejedná o profesionální knihovnu podporovaných z PR IROP 2021-2027</a:t>
            </a:r>
          </a:p>
          <a:p>
            <a:r>
              <a:rPr lang="cs-CZ" dirty="0"/>
              <a:t>Dotaci </a:t>
            </a:r>
            <a:r>
              <a:rPr lang="cs-CZ" b="1" dirty="0"/>
              <a:t>nelze</a:t>
            </a:r>
            <a:r>
              <a:rPr lang="cs-CZ" dirty="0"/>
              <a:t> poskytnout na střední a VŠ, profesionální knihovny a nákup knih, časopisů a tiskovin</a:t>
            </a:r>
          </a:p>
          <a:p>
            <a:r>
              <a:rPr lang="cs-CZ" dirty="0"/>
              <a:t>V případě, že je žadatelem obec může být projekt provozován právnickou osobou zřízenou/založenou touto obcí</a:t>
            </a:r>
          </a:p>
          <a:p>
            <a:r>
              <a:rPr lang="cs-CZ" dirty="0"/>
              <a:t>Dětská hřiště a sportoviště – budou podporována pouze ta, která budou sloužit široké veřejnosti a jejich užívání </a:t>
            </a:r>
            <a:r>
              <a:rPr lang="cs-CZ" u="sng" dirty="0"/>
              <a:t>nebude</a:t>
            </a:r>
            <a:r>
              <a:rPr lang="cs-CZ" dirty="0"/>
              <a:t> zpoplatněno</a:t>
            </a:r>
          </a:p>
          <a:p>
            <a:r>
              <a:rPr lang="cs-CZ" dirty="0"/>
              <a:t>V případě, že je předmět dotace využit i na hospodářskou činnost, </a:t>
            </a:r>
            <a:r>
              <a:rPr lang="cs-CZ" u="sng" dirty="0"/>
              <a:t>nelze </a:t>
            </a:r>
            <a:r>
              <a:rPr lang="cs-CZ" dirty="0"/>
              <a:t>zvolit režim </a:t>
            </a:r>
            <a:r>
              <a:rPr lang="cs-CZ" u="sng" dirty="0"/>
              <a:t>nezakládá veřejnou podporu</a:t>
            </a:r>
            <a:r>
              <a:rPr lang="cs-CZ" dirty="0"/>
              <a:t>, ale </a:t>
            </a:r>
            <a:r>
              <a:rPr lang="cs-CZ" b="1" i="1" dirty="0"/>
              <a:t>de minimis</a:t>
            </a:r>
            <a:r>
              <a:rPr lang="cs-CZ" b="1" dirty="0"/>
              <a:t> </a:t>
            </a:r>
            <a:r>
              <a:rPr lang="cs-CZ" dirty="0"/>
              <a:t>nebo </a:t>
            </a:r>
            <a:r>
              <a:rPr lang="cs-CZ" b="1" dirty="0"/>
              <a:t>ABER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41A8C33-6CD3-9A6A-CF75-4F9D3537A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0806E76-24E2-DB9B-0B1E-64E60C7AC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24A8859-326B-8924-0502-6D712050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1C552A5-DAD0-2628-BDB3-8E1EB46DF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9218" name="Picture 2" descr="Městská knihovna v Praze - Integrační centrum Praha">
            <a:extLst>
              <a:ext uri="{FF2B5EF4-FFF2-40B4-BE49-F238E27FC236}">
                <a16:creationId xmlns:a16="http://schemas.microsoft.com/office/drawing/2014/main" id="{A45E40D8-5CB3-23E3-809D-C46DD17C8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" r="8642"/>
          <a:stretch/>
        </p:blipFill>
        <p:spPr bwMode="auto">
          <a:xfrm>
            <a:off x="7377" y="3096218"/>
            <a:ext cx="2581835" cy="14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592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C083C6-238E-0A1D-99C3-1072DD54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852709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87DA03-E67B-7EB9-C3B9-BAD4DED1B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Podmínky:</a:t>
            </a:r>
          </a:p>
          <a:p>
            <a:r>
              <a:rPr lang="cs-CZ" dirty="0"/>
              <a:t>V případě, že je žadatelem nestátní nezisková organizace, musí se jednat o subjekt </a:t>
            </a:r>
            <a:r>
              <a:rPr lang="cs-CZ" u="sng" dirty="0"/>
              <a:t>s historií </a:t>
            </a:r>
            <a:r>
              <a:rPr lang="cs-CZ" dirty="0"/>
              <a:t>alespoň </a:t>
            </a:r>
            <a:r>
              <a:rPr lang="cs-CZ" u="sng" dirty="0"/>
              <a:t>2 roky </a:t>
            </a:r>
            <a:r>
              <a:rPr lang="cs-CZ" dirty="0"/>
              <a:t>před podáním </a:t>
            </a:r>
            <a:r>
              <a:rPr lang="cs-CZ" dirty="0" err="1"/>
              <a:t>ŽoD</a:t>
            </a:r>
            <a:r>
              <a:rPr lang="cs-CZ" dirty="0"/>
              <a:t> na SZIF v oblasti, která je předmětem dotace</a:t>
            </a:r>
          </a:p>
          <a:p>
            <a:r>
              <a:rPr lang="cs-CZ" dirty="0"/>
              <a:t>Projekty, na které se vztahuje </a:t>
            </a:r>
            <a:r>
              <a:rPr lang="cs-CZ" u="sng" dirty="0"/>
              <a:t>památková ochrana </a:t>
            </a:r>
            <a:r>
              <a:rPr lang="cs-CZ" dirty="0"/>
              <a:t>podle zákona č.20/1987 Sb., o státní památkové péči, musí být v souladu se stanoviskem příslušného orgánu památkové péče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41A8C33-6CD3-9A6A-CF75-4F9D3537A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0806E76-24E2-DB9B-0B1E-64E60C7AC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24A8859-326B-8924-0502-6D712050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1C552A5-DAD0-2628-BDB3-8E1EB46DF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7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C083C6-238E-0A1D-99C3-1072DD54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852709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5</a:t>
            </a:r>
            <a:br>
              <a:rPr lang="cs-CZ" dirty="0"/>
            </a:br>
            <a:r>
              <a:rPr lang="cs-CZ" dirty="0"/>
              <a:t>Základní služby a obnova obcí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87DA03-E67B-7EB9-C3B9-BAD4DED1B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u="sng" dirty="0"/>
              <a:t>Povinné přílohy:</a:t>
            </a:r>
          </a:p>
          <a:p>
            <a:r>
              <a:rPr lang="cs-CZ" dirty="0"/>
              <a:t>Viz specifická pravidla pro Žadatele</a:t>
            </a:r>
          </a:p>
          <a:p>
            <a:r>
              <a:rPr lang="cs-CZ" dirty="0"/>
              <a:t>Souhlasné stanovisko památkové péče dle zákona, v případě, že u objektu není vyžadováno stavební řízení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41A8C33-6CD3-9A6A-CF75-4F9D3537A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0806E76-24E2-DB9B-0B1E-64E60C7AC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24A8859-326B-8924-0502-6D7120507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1C552A5-DAD0-2628-BDB3-8E1EB46DF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662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993F0C-428F-BC46-C034-E83BA01DB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714511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6</a:t>
            </a:r>
            <a:br>
              <a:rPr lang="cs-CZ" dirty="0"/>
            </a:br>
            <a:r>
              <a:rPr lang="cs-CZ" dirty="0"/>
              <a:t>Neproduktivní infrastruktura v krajině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236FB6-E178-468D-954B-179244623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Podpora zahrnuje výdaje, které souvisejí s rekonstrukcí a budováním </a:t>
            </a:r>
            <a:r>
              <a:rPr lang="cs-CZ" b="1" dirty="0"/>
              <a:t>cest</a:t>
            </a:r>
            <a:r>
              <a:rPr lang="cs-CZ" dirty="0"/>
              <a:t> i </a:t>
            </a:r>
            <a:r>
              <a:rPr lang="cs-CZ" b="1" dirty="0"/>
              <a:t>stezek</a:t>
            </a:r>
            <a:r>
              <a:rPr lang="cs-CZ" dirty="0"/>
              <a:t>. Podpora i značení, obnova či výstavba souvisejících objektů a technického vybavení, aktivity na posílení rekreační funkce jako odpočinková místa, související mobiliář. Cesty/stezky </a:t>
            </a:r>
            <a:r>
              <a:rPr lang="cs-CZ" u="sng" dirty="0"/>
              <a:t>musí </a:t>
            </a:r>
            <a:r>
              <a:rPr lang="cs-CZ" dirty="0"/>
              <a:t>být realizovány </a:t>
            </a:r>
            <a:r>
              <a:rPr lang="cs-CZ" u="sng" dirty="0"/>
              <a:t>mimo</a:t>
            </a:r>
            <a:r>
              <a:rPr lang="cs-CZ" dirty="0"/>
              <a:t> zastavěné území obce.</a:t>
            </a:r>
          </a:p>
          <a:p>
            <a:r>
              <a:rPr lang="cs-CZ" dirty="0"/>
              <a:t>Ochrana a tvorba ŽP, zvýšení ekologické stability území, protierozní opatření</a:t>
            </a:r>
          </a:p>
          <a:p>
            <a:r>
              <a:rPr lang="cs-CZ" b="1" dirty="0"/>
              <a:t>Nelze podpořit cyklostezky</a:t>
            </a:r>
          </a:p>
          <a:p>
            <a:endParaRPr lang="cs-CZ" b="1" dirty="0"/>
          </a:p>
          <a:p>
            <a:r>
              <a:rPr lang="cs-CZ" u="sng" dirty="0"/>
              <a:t>Žadatel: </a:t>
            </a:r>
            <a:r>
              <a:rPr lang="cs-CZ" dirty="0"/>
              <a:t>obce, svazky obcí, jejich příspěvkové organizace, nestátní neziskové organizace, zemědělský podnikatel a držitel lesa</a:t>
            </a:r>
          </a:p>
          <a:p>
            <a:r>
              <a:rPr lang="cs-CZ" dirty="0"/>
              <a:t>Podpora je poskytována ve 3 režimech, dle typu projektu</a:t>
            </a:r>
          </a:p>
          <a:p>
            <a:pPr lvl="1"/>
            <a:r>
              <a:rPr lang="cs-CZ" dirty="0"/>
              <a:t>Režim podpory nezakládající veřejnou podporu</a:t>
            </a:r>
          </a:p>
          <a:p>
            <a:pPr lvl="1"/>
            <a:r>
              <a:rPr lang="cs-CZ" dirty="0"/>
              <a:t>Režim ABER – projekty v souladu s čl. 60 a čl. 61</a:t>
            </a:r>
          </a:p>
          <a:p>
            <a:pPr lvl="1"/>
            <a:r>
              <a:rPr lang="cs-CZ" dirty="0"/>
              <a:t>Režim ,,</a:t>
            </a:r>
            <a:r>
              <a:rPr lang="cs-CZ" i="1" dirty="0"/>
              <a:t>de minimis“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2E8BEBD-0CB5-DFA0-7116-D4BF12EF9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45320C5-C06D-A5E1-7CB9-4049BA70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8E1177D-7075-9F26-453C-F8DDA7855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2D50397-40DC-A234-DEB0-F4555D3B8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10242" name="Picture 2" descr="Naučné stezky - Turistický informační portál Olomouckého kraje">
            <a:extLst>
              <a:ext uri="{FF2B5EF4-FFF2-40B4-BE49-F238E27FC236}">
                <a16:creationId xmlns:a16="http://schemas.microsoft.com/office/drawing/2014/main" id="{F8B48603-1B53-878E-270C-63C4EA408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/>
          <a:stretch/>
        </p:blipFill>
        <p:spPr bwMode="auto">
          <a:xfrm>
            <a:off x="168742" y="1929092"/>
            <a:ext cx="2420470" cy="149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Naučné stezky v Praze | stezky.info">
            <a:extLst>
              <a:ext uri="{FF2B5EF4-FFF2-40B4-BE49-F238E27FC236}">
                <a16:creationId xmlns:a16="http://schemas.microsoft.com/office/drawing/2014/main" id="{8B92D082-A1C9-7B0B-A514-34E7210C41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6" r="9204"/>
          <a:stretch/>
        </p:blipFill>
        <p:spPr bwMode="auto">
          <a:xfrm>
            <a:off x="-877256" y="2976760"/>
            <a:ext cx="640712" cy="46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Vlk na cestách - TOP 10 naučných stezek pro děti">
            <a:extLst>
              <a:ext uri="{FF2B5EF4-FFF2-40B4-BE49-F238E27FC236}">
                <a16:creationId xmlns:a16="http://schemas.microsoft.com/office/drawing/2014/main" id="{B3FE1C60-A717-5807-6322-2A3046B9B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42" y="3390920"/>
            <a:ext cx="2420470" cy="181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Posezení se stříškou - Lika - obce | Výroba vlajek, znaků, cedulí |  Heraldika">
            <a:extLst>
              <a:ext uri="{FF2B5EF4-FFF2-40B4-BE49-F238E27FC236}">
                <a16:creationId xmlns:a16="http://schemas.microsoft.com/office/drawing/2014/main" id="{CD2CB12A-431A-7057-2190-7C1F22460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0" b="9013"/>
          <a:stretch/>
        </p:blipFill>
        <p:spPr bwMode="auto">
          <a:xfrm>
            <a:off x="168742" y="5206273"/>
            <a:ext cx="2420470" cy="1570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594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159" y="832192"/>
            <a:ext cx="7358160" cy="1151617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6</a:t>
            </a:r>
            <a:br>
              <a:rPr lang="cs-CZ" dirty="0"/>
            </a:br>
            <a:r>
              <a:rPr lang="cs-CZ" dirty="0"/>
              <a:t>Neproduktivní infrastruktura v krajině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660" y="2236115"/>
            <a:ext cx="8915400" cy="3777622"/>
          </a:xfrm>
        </p:spPr>
        <p:txBody>
          <a:bodyPr>
            <a:normAutofit fontScale="70000" lnSpcReduction="20000"/>
          </a:bodyPr>
          <a:lstStyle/>
          <a:p>
            <a:r>
              <a:rPr lang="cs-CZ" b="1" dirty="0"/>
              <a:t>Způsobilé výdaje</a:t>
            </a:r>
          </a:p>
          <a:p>
            <a:r>
              <a:rPr lang="cs-CZ" u="sng" dirty="0"/>
              <a:t>A) Neproduktivní infrastruktura v krajině</a:t>
            </a:r>
          </a:p>
          <a:p>
            <a:r>
              <a:rPr lang="cs-CZ" dirty="0"/>
              <a:t>Investice do opatření v krajině k posílení rekreační funkce, usměrňování návštěvnosti území či zajištění bezpečnosti návštěvníků</a:t>
            </a:r>
          </a:p>
          <a:p>
            <a:r>
              <a:rPr lang="cs-CZ" dirty="0"/>
              <a:t>Př. Zřizování odpočinkových stanovišť, přístřešků, značení významných přírodních prvků, výstavba herních a naučných prvků, fitness prvků, nádoby na odpadky</a:t>
            </a:r>
          </a:p>
          <a:p>
            <a:r>
              <a:rPr lang="cs-CZ" u="sng" dirty="0"/>
              <a:t>B) Lesní a polní cesty</a:t>
            </a:r>
          </a:p>
          <a:p>
            <a:r>
              <a:rPr lang="cs-CZ" dirty="0"/>
              <a:t>Investice do výstavby i rekonstrukce lesních a polních cest a souvisejících objektů a technického vybavení, v rámci projektu lze vysadit i zeleň</a:t>
            </a:r>
          </a:p>
          <a:p>
            <a:r>
              <a:rPr lang="cs-CZ" dirty="0"/>
              <a:t>Př. Mosty, propustky, brody, silniční příkopy, svodnice, trativody, pramenné jímky, nájezdy, sjezdy, výhybny, obratiště, zábradlí, dopravní značky, lesní sklady</a:t>
            </a:r>
          </a:p>
          <a:p>
            <a:r>
              <a:rPr lang="cs-CZ" u="sng" dirty="0"/>
              <a:t>C) Stezky v lese i mimo les</a:t>
            </a:r>
          </a:p>
          <a:p>
            <a:r>
              <a:rPr lang="cs-CZ" dirty="0"/>
              <a:t>Značení, výstavba, a rekonstrukce stezek pro turisty (do šíře 2 m)</a:t>
            </a:r>
          </a:p>
          <a:p>
            <a:r>
              <a:rPr lang="cs-CZ" dirty="0"/>
              <a:t>Př. Výstavba a rekonstrukce, rozšíření pěších (</a:t>
            </a:r>
            <a:r>
              <a:rPr lang="cs-CZ" dirty="0" err="1"/>
              <a:t>vč.ferrat</a:t>
            </a:r>
            <a:r>
              <a:rPr lang="cs-CZ" dirty="0"/>
              <a:t>), </a:t>
            </a:r>
            <a:r>
              <a:rPr lang="cs-CZ" dirty="0" err="1"/>
              <a:t>lyžař.stezek</a:t>
            </a:r>
            <a:r>
              <a:rPr lang="cs-CZ" dirty="0"/>
              <a:t>, </a:t>
            </a:r>
            <a:r>
              <a:rPr lang="cs-CZ" dirty="0" err="1"/>
              <a:t>hippostezek</a:t>
            </a:r>
            <a:r>
              <a:rPr lang="cs-CZ" dirty="0"/>
              <a:t>, naučných stezek, směrové a informační tabule, interaktivní prvky, odpočinková stanoviště, </a:t>
            </a:r>
            <a:r>
              <a:rPr lang="cs-CZ" dirty="0" err="1"/>
              <a:t>uvaziště</a:t>
            </a:r>
            <a:r>
              <a:rPr lang="cs-CZ" dirty="0"/>
              <a:t> pro koně, herní fitness prvky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11270" name="Picture 6" descr="Láká vás neobvyklá dovolená? Zkuste to po Čechách a Moravě na koňském  hřbetě • Ven z města / Tripmania.cz">
            <a:extLst>
              <a:ext uri="{FF2B5EF4-FFF2-40B4-BE49-F238E27FC236}">
                <a16:creationId xmlns:a16="http://schemas.microsoft.com/office/drawing/2014/main" id="{D594B318-A9D8-7483-5EEE-F6E889CA1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4" y="1989839"/>
            <a:ext cx="2553821" cy="255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Víte, kam na via ferraty v ČR a okolí? | Hudy.cz">
            <a:extLst>
              <a:ext uri="{FF2B5EF4-FFF2-40B4-BE49-F238E27FC236}">
                <a16:creationId xmlns:a16="http://schemas.microsoft.com/office/drawing/2014/main" id="{C2EAB702-474F-7174-BE48-1EAC83C38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44" y="4543660"/>
            <a:ext cx="2567524" cy="1711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Single-trail | Chodov">
            <a:extLst>
              <a:ext uri="{FF2B5EF4-FFF2-40B4-BE49-F238E27FC236}">
                <a16:creationId xmlns:a16="http://schemas.microsoft.com/office/drawing/2014/main" id="{40F252CC-ECB9-7FB7-5AEA-FB45502276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" t="14755" r="311" b="-2150"/>
          <a:stretch/>
        </p:blipFill>
        <p:spPr bwMode="auto">
          <a:xfrm>
            <a:off x="9291918" y="1317861"/>
            <a:ext cx="2612407" cy="152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370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158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6</a:t>
            </a:r>
            <a:br>
              <a:rPr lang="cs-CZ" dirty="0"/>
            </a:br>
            <a:r>
              <a:rPr lang="cs-CZ" dirty="0"/>
              <a:t>Neproduktivní infrastruktura v krajině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7" y="2133600"/>
            <a:ext cx="8915400" cy="3777622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Podmínky</a:t>
            </a:r>
          </a:p>
          <a:p>
            <a:r>
              <a:rPr lang="cs-CZ" dirty="0"/>
              <a:t>Realizace pouze mimo zastavěné území</a:t>
            </a:r>
          </a:p>
          <a:p>
            <a:r>
              <a:rPr lang="cs-CZ" dirty="0"/>
              <a:t>V případě volby nezakládajícího veřejnou podporu, musí být předmět dotace budován ve veřejném zájmu, musí být přístupný veřejnosti, nesmí být zpoplatněno</a:t>
            </a:r>
          </a:p>
          <a:p>
            <a:r>
              <a:rPr lang="cs-CZ" dirty="0"/>
              <a:t>Žadatelem v případě lesní cesty může být pouze </a:t>
            </a:r>
            <a:r>
              <a:rPr lang="cs-CZ" b="1" dirty="0"/>
              <a:t>obec </a:t>
            </a:r>
            <a:r>
              <a:rPr lang="cs-CZ" dirty="0"/>
              <a:t> nebo </a:t>
            </a:r>
            <a:r>
              <a:rPr lang="cs-CZ" b="1" dirty="0"/>
              <a:t>svazek obcí</a:t>
            </a:r>
          </a:p>
          <a:p>
            <a:r>
              <a:rPr lang="cs-CZ" dirty="0"/>
              <a:t>dotaci </a:t>
            </a:r>
            <a:r>
              <a:rPr lang="cs-CZ" b="1" dirty="0"/>
              <a:t>nelze</a:t>
            </a:r>
            <a:r>
              <a:rPr lang="cs-CZ" dirty="0"/>
              <a:t> poskytnout na výstavbu a rekonstrukci cyklostezky (lze však povolit značení cyklotrasy, single-</a:t>
            </a:r>
            <a:r>
              <a:rPr lang="cs-CZ" dirty="0" err="1"/>
              <a:t>traily</a:t>
            </a:r>
            <a:r>
              <a:rPr lang="cs-CZ" dirty="0"/>
              <a:t> </a:t>
            </a:r>
            <a:r>
              <a:rPr lang="cs-CZ" u="sng" dirty="0"/>
              <a:t>ANO</a:t>
            </a:r>
            <a:r>
              <a:rPr lang="cs-CZ" dirty="0"/>
              <a:t>)</a:t>
            </a:r>
          </a:p>
          <a:p>
            <a:r>
              <a:rPr lang="cs-CZ" dirty="0"/>
              <a:t>V případě značení cest/stezek je </a:t>
            </a:r>
            <a:r>
              <a:rPr lang="cs-CZ" b="1" dirty="0"/>
              <a:t>nutné</a:t>
            </a:r>
            <a:r>
              <a:rPr lang="cs-CZ" dirty="0"/>
              <a:t> doložit alespoň souhlas vlastníků s realizací projektu</a:t>
            </a:r>
          </a:p>
          <a:p>
            <a:r>
              <a:rPr lang="cs-CZ" dirty="0"/>
              <a:t>Polní cesta, která je předmětem projektu splňuje </a:t>
            </a:r>
            <a:r>
              <a:rPr lang="cs-CZ" u="sng" dirty="0"/>
              <a:t>parametry </a:t>
            </a:r>
            <a:r>
              <a:rPr lang="cs-CZ" b="1" dirty="0"/>
              <a:t>polní cesty </a:t>
            </a:r>
            <a:r>
              <a:rPr lang="cs-CZ" dirty="0"/>
              <a:t>(dokument vypracovaný autorizovanou osobou)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39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158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6</a:t>
            </a:r>
            <a:br>
              <a:rPr lang="cs-CZ" dirty="0"/>
            </a:br>
            <a:r>
              <a:rPr lang="cs-CZ" dirty="0"/>
              <a:t>Neproduktivní infrastruktura v krajině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7" y="2133600"/>
            <a:ext cx="8915400" cy="3777622"/>
          </a:xfrm>
        </p:spPr>
        <p:txBody>
          <a:bodyPr>
            <a:normAutofit/>
          </a:bodyPr>
          <a:lstStyle/>
          <a:p>
            <a:r>
              <a:rPr lang="cs-CZ" b="1" dirty="0"/>
              <a:t>Podmínky</a:t>
            </a:r>
          </a:p>
          <a:p>
            <a:r>
              <a:rPr lang="cs-CZ" dirty="0"/>
              <a:t>Projektová dokumentace lesní cesty (vč. Všech řešených objektů na lesní cestě a sjezdů) odpovídá požadavků ČSN a požadavků stanoveným pro stavby lesních cest příslušnou vyhláškou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884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158" y="832192"/>
            <a:ext cx="8911687" cy="1280890"/>
          </a:xfrm>
        </p:spPr>
        <p:txBody>
          <a:bodyPr/>
          <a:lstStyle/>
          <a:p>
            <a:r>
              <a:rPr lang="cs-CZ" b="1" dirty="0" err="1"/>
              <a:t>Fiche</a:t>
            </a:r>
            <a:r>
              <a:rPr lang="cs-CZ" b="1" dirty="0"/>
              <a:t> 6</a:t>
            </a:r>
            <a:br>
              <a:rPr lang="cs-CZ" dirty="0"/>
            </a:br>
            <a:r>
              <a:rPr lang="cs-CZ" dirty="0"/>
              <a:t>Neproduktivní infrastruktura v krajině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7" y="2133600"/>
            <a:ext cx="8915400" cy="3777622"/>
          </a:xfrm>
        </p:spPr>
        <p:txBody>
          <a:bodyPr>
            <a:normAutofit/>
          </a:bodyPr>
          <a:lstStyle/>
          <a:p>
            <a:r>
              <a:rPr lang="cs-CZ" b="1" dirty="0"/>
              <a:t>Povinné přílohy</a:t>
            </a:r>
          </a:p>
          <a:p>
            <a:r>
              <a:rPr lang="cs-CZ" dirty="0"/>
              <a:t>Projektová dokumentace polní cesty</a:t>
            </a:r>
          </a:p>
          <a:p>
            <a:r>
              <a:rPr lang="cs-CZ" dirty="0"/>
              <a:t>V případě projektů na území ZCHÚ nebo v lokalitě Natura 2000 – vyjádření příslušného orgánu ochrany přírody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899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2804" y="1668995"/>
            <a:ext cx="3855977" cy="831937"/>
          </a:xfrm>
        </p:spPr>
        <p:txBody>
          <a:bodyPr/>
          <a:lstStyle/>
          <a:p>
            <a:r>
              <a:rPr lang="cs-CZ" b="1" dirty="0"/>
              <a:t>Režimy podpory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770558"/>
            <a:ext cx="8915400" cy="55041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1</a:t>
            </a:r>
            <a:r>
              <a:rPr lang="cs-CZ" dirty="0">
                <a:solidFill>
                  <a:srgbClr val="FF0000"/>
                </a:solidFill>
              </a:rPr>
              <a:t> PROJEKT </a:t>
            </a:r>
            <a:r>
              <a:rPr lang="cs-CZ" b="1" dirty="0">
                <a:solidFill>
                  <a:srgbClr val="FF0000"/>
                </a:solidFill>
              </a:rPr>
              <a:t>NESMÍ</a:t>
            </a:r>
            <a:r>
              <a:rPr lang="cs-CZ" dirty="0">
                <a:solidFill>
                  <a:srgbClr val="FF0000"/>
                </a:solidFill>
              </a:rPr>
              <a:t> KOMBINOVAT VÍCE REŽIMŮ PODPORY!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63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,,de minimis“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24800" cy="3150268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Podpora malého rozsahu – neovlivní trh</a:t>
            </a:r>
          </a:p>
          <a:p>
            <a:r>
              <a:rPr lang="cs-CZ" dirty="0"/>
              <a:t>Evidence ekonomických činností CZ- NACE  (nově povinnost pro žádosti, které budou podepsané v roce 2026)</a:t>
            </a:r>
          </a:p>
          <a:p>
            <a:r>
              <a:rPr lang="cs-CZ" dirty="0"/>
              <a:t>limit </a:t>
            </a:r>
            <a:r>
              <a:rPr lang="cs-CZ" b="1" dirty="0"/>
              <a:t>300 tis. EUR </a:t>
            </a:r>
            <a:r>
              <a:rPr lang="cs-CZ" dirty="0"/>
              <a:t>(přepočet podle kurzu centrální banky v den podpisu dohody)</a:t>
            </a:r>
            <a:endParaRPr lang="cs-CZ" b="1" dirty="0"/>
          </a:p>
          <a:p>
            <a:r>
              <a:rPr lang="cs-CZ" dirty="0"/>
              <a:t>Tříleté období od data podpisu Dohody</a:t>
            </a:r>
          </a:p>
          <a:p>
            <a:r>
              <a:rPr lang="cs-CZ" dirty="0"/>
              <a:t>Jeden podnik = Propojenost všech subjektů</a:t>
            </a:r>
          </a:p>
          <a:p>
            <a:r>
              <a:rPr lang="cs-CZ" dirty="0"/>
              <a:t>Od poskytnutí podpory do 5 pracovních dnů </a:t>
            </a:r>
            <a:r>
              <a:rPr lang="cs-CZ" dirty="0">
                <a:sym typeface="Wingdings" panose="05000000000000000000" pitchFamily="2" charset="2"/>
              </a:rPr>
              <a:t> záznam do registru </a:t>
            </a:r>
            <a:r>
              <a:rPr lang="cs-CZ" i="1" dirty="0">
                <a:sym typeface="Wingdings" panose="05000000000000000000" pitchFamily="2" charset="2"/>
              </a:rPr>
              <a:t>de minimis</a:t>
            </a:r>
            <a:endParaRPr lang="cs-CZ" dirty="0"/>
          </a:p>
          <a:p>
            <a:r>
              <a:rPr lang="cs-CZ" b="1" dirty="0"/>
              <a:t>FICHE  5 a 6</a:t>
            </a:r>
          </a:p>
          <a:p>
            <a:r>
              <a:rPr lang="cs-CZ" b="1" dirty="0">
                <a:latin typeface="Arial" panose="020B0604020202020204" pitchFamily="34" charset="0"/>
                <a:sym typeface="Wingdings" panose="05000000000000000000" pitchFamily="2" charset="2"/>
              </a:rPr>
              <a:t>Čestné prohlášení žadatele 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o podporu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de minimis 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Elektronický PDF formulář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 Průřezové přílohy na Portálu farmáře</a:t>
            </a:r>
            <a:endParaRPr lang="cs-CZ" dirty="0">
              <a:latin typeface="Arial" panose="020B0604020202020204" pitchFamily="34" charset="0"/>
            </a:endParaRPr>
          </a:p>
          <a:p>
            <a:endParaRPr lang="cs-CZ" dirty="0"/>
          </a:p>
          <a:p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0899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,,de minimis“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24800" cy="3150268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Podpora malého rozsahu – neovlivní trh</a:t>
            </a:r>
          </a:p>
          <a:p>
            <a:r>
              <a:rPr lang="cs-CZ" dirty="0"/>
              <a:t>Evidence ekonomických činností CZ- NACE  (nově povinnost pro žádosti, které budou podepsané v roce 2026)</a:t>
            </a:r>
          </a:p>
          <a:p>
            <a:r>
              <a:rPr lang="cs-CZ" dirty="0"/>
              <a:t>limit </a:t>
            </a:r>
            <a:r>
              <a:rPr lang="cs-CZ" b="1" dirty="0"/>
              <a:t>300 tis. EUR </a:t>
            </a:r>
            <a:r>
              <a:rPr lang="cs-CZ" dirty="0"/>
              <a:t>(přepočet podle kurzu centrální banky v den podpisu dohody)</a:t>
            </a:r>
            <a:endParaRPr lang="cs-CZ" b="1" dirty="0"/>
          </a:p>
          <a:p>
            <a:r>
              <a:rPr lang="cs-CZ" dirty="0"/>
              <a:t>Tříleté období od data podpisu Dohody</a:t>
            </a:r>
          </a:p>
          <a:p>
            <a:r>
              <a:rPr lang="cs-CZ" dirty="0"/>
              <a:t>Jeden podnik = Propojenost všech subjektů</a:t>
            </a:r>
          </a:p>
          <a:p>
            <a:r>
              <a:rPr lang="cs-CZ" dirty="0"/>
              <a:t>Od poskytnutí podpory do 5 pracovních dnů </a:t>
            </a:r>
            <a:r>
              <a:rPr lang="cs-CZ" dirty="0">
                <a:sym typeface="Wingdings" panose="05000000000000000000" pitchFamily="2" charset="2"/>
              </a:rPr>
              <a:t> záznam do registru </a:t>
            </a:r>
            <a:r>
              <a:rPr lang="cs-CZ" i="1" dirty="0">
                <a:sym typeface="Wingdings" panose="05000000000000000000" pitchFamily="2" charset="2"/>
              </a:rPr>
              <a:t>de minimis</a:t>
            </a:r>
            <a:endParaRPr lang="cs-CZ" dirty="0"/>
          </a:p>
          <a:p>
            <a:r>
              <a:rPr lang="cs-CZ" b="1" dirty="0"/>
              <a:t>FICHE  5 a 6</a:t>
            </a:r>
          </a:p>
          <a:p>
            <a:r>
              <a:rPr lang="cs-CZ" b="1" dirty="0">
                <a:latin typeface="Arial" panose="020B0604020202020204" pitchFamily="34" charset="0"/>
                <a:sym typeface="Wingdings" panose="05000000000000000000" pitchFamily="2" charset="2"/>
              </a:rPr>
              <a:t>Čestné prohlášení žadatele 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o podporu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de minimis 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Elektronický PDF formulář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 Průřezové přílohy na Portálu farmáře</a:t>
            </a:r>
            <a:endParaRPr lang="cs-CZ" dirty="0">
              <a:latin typeface="Arial" panose="020B0604020202020204" pitchFamily="34" charset="0"/>
            </a:endParaRPr>
          </a:p>
          <a:p>
            <a:endParaRPr lang="cs-CZ" dirty="0"/>
          </a:p>
          <a:p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834EA52-88AA-67D7-D977-CDAFFE4E9B13}"/>
              </a:ext>
            </a:extLst>
          </p:cNvPr>
          <p:cNvSpPr txBox="1"/>
          <p:nvPr/>
        </p:nvSpPr>
        <p:spPr>
          <a:xfrm>
            <a:off x="6465847" y="1353912"/>
            <a:ext cx="5238262" cy="3693319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u="sng" dirty="0"/>
              <a:t>NELZE VYUŽÍT NA: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PRVOVÝROBA </a:t>
            </a:r>
            <a:r>
              <a:rPr lang="cs-CZ" dirty="0"/>
              <a:t> - v oblasti rybolovu, akvakultury</a:t>
            </a:r>
            <a:endParaRPr lang="cs-CZ" b="1" dirty="0"/>
          </a:p>
          <a:p>
            <a:pPr marL="285750" indent="-285750">
              <a:buFontTx/>
              <a:buChar char="-"/>
            </a:pPr>
            <a:r>
              <a:rPr lang="cs-CZ" b="1" dirty="0"/>
              <a:t>ZPRACOVÁNÍ A UVÁDĚNÍ NA TRH - </a:t>
            </a:r>
            <a:r>
              <a:rPr lang="cs-CZ" dirty="0"/>
              <a:t>v oblasti rybolovu, akvakultury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ČINNOSTI V OBLASTI PRVOVÝROBY ZEMĚDĚLSKÝCH PRODUKTŮ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ČINNOSTI ZPRACOVÁNÍ ZEMĚDĚ.PRODUKTŮ A UVÁDĚNÍ NA TRH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ČINNOSTI S POJENÉ S VÝVOZEM </a:t>
            </a:r>
            <a:r>
              <a:rPr lang="cs-CZ" dirty="0"/>
              <a:t>do třetích zemí, zemí EU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PODPORY PODMIŇUJÍCÍ </a:t>
            </a:r>
            <a:r>
              <a:rPr lang="cs-CZ" dirty="0"/>
              <a:t>použití domácího zboží na úkor dováženého zboží</a:t>
            </a:r>
          </a:p>
        </p:txBody>
      </p:sp>
    </p:spTree>
    <p:extLst>
      <p:ext uri="{BB962C8B-B14F-4D97-AF65-F5344CB8AC3E}">
        <p14:creationId xmlns:p14="http://schemas.microsoft.com/office/powerpoint/2010/main" val="236255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nezakládá veřejnou podporu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04521" cy="3045042"/>
          </a:xfrm>
        </p:spPr>
        <p:txBody>
          <a:bodyPr>
            <a:normAutofit/>
          </a:bodyPr>
          <a:lstStyle/>
          <a:p>
            <a:pPr algn="l"/>
            <a:r>
              <a:rPr lang="cs-CZ" sz="1800" i="0" u="none" strike="noStrike" baseline="0" dirty="0">
                <a:latin typeface="Arial-BoldMT"/>
              </a:rPr>
              <a:t>Za veřejnou podporu je považována, pokud projekt splňuje alespoň 1 znak: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poskytování státem nebo ze státních prostředků (zatížení veřejných rozpočtů) – </a:t>
            </a:r>
            <a:r>
              <a:rPr lang="cs-CZ" i="0" u="none" strike="noStrike" baseline="0" dirty="0" err="1">
                <a:latin typeface="Arial-BoldMT"/>
              </a:rPr>
              <a:t>financ.ze</a:t>
            </a:r>
            <a:r>
              <a:rPr lang="cs-CZ" i="0" u="none" strike="noStrike" baseline="0" dirty="0">
                <a:latin typeface="Arial-BoldMT"/>
              </a:rPr>
              <a:t> SZP (tento bod vždy splněn)</a:t>
            </a:r>
          </a:p>
          <a:p>
            <a:pPr lvl="1"/>
            <a:r>
              <a:rPr lang="cs-CZ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i="0" u="none" strike="noStrike" baseline="0" dirty="0">
                <a:latin typeface="Arial-BoldMT"/>
              </a:rPr>
              <a:t>zvýhodnění určitého podniku (podniků) či odvětví výroby (služeb), a to jakoukoliv formou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narušení nebo hrozba narušení hospodářské soutěže na vnitřním trhu EU – pokud podpora zvýhodňuje konkrétní podnik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ovlivnění nebo hrozba ovlivnění </a:t>
            </a:r>
            <a:r>
              <a:rPr lang="cs-CZ" i="0" u="none" strike="noStrike" baseline="0" dirty="0">
                <a:latin typeface="Arial" panose="020B0604020202020204" pitchFamily="34" charset="0"/>
              </a:rPr>
              <a:t>obchodu </a:t>
            </a:r>
            <a:r>
              <a:rPr lang="cs-CZ" i="0" u="none" strike="noStrike" baseline="0" dirty="0">
                <a:latin typeface="Arial-BoldMT"/>
              </a:rPr>
              <a:t>mezi členskými státy </a:t>
            </a:r>
            <a:r>
              <a:rPr lang="cs-CZ" i="0" u="none" strike="noStrike" baseline="0" dirty="0">
                <a:latin typeface="Arial" panose="020B0604020202020204" pitchFamily="34" charset="0"/>
              </a:rPr>
              <a:t>EU</a:t>
            </a:r>
            <a:endParaRPr lang="cs-CZ" dirty="0"/>
          </a:p>
          <a:p>
            <a:r>
              <a:rPr lang="cs-CZ" dirty="0"/>
              <a:t>FICHE 5 a 6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nezakládá veřejnou podporu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04521" cy="3045042"/>
          </a:xfrm>
        </p:spPr>
        <p:txBody>
          <a:bodyPr>
            <a:normAutofit/>
          </a:bodyPr>
          <a:lstStyle/>
          <a:p>
            <a:pPr algn="l"/>
            <a:r>
              <a:rPr lang="cs-CZ" sz="1800" i="0" u="none" strike="noStrike" baseline="0" dirty="0">
                <a:latin typeface="Arial-BoldMT"/>
              </a:rPr>
              <a:t>Za veřejnou podporu je považována, pokud projekt splňuje alespoň 1 znak: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poskytování státem nebo ze státních prostředků (zatížení veřejných rozpočtů) – </a:t>
            </a:r>
            <a:r>
              <a:rPr lang="cs-CZ" i="0" u="none" strike="noStrike" baseline="0" dirty="0" err="1">
                <a:latin typeface="Arial-BoldMT"/>
              </a:rPr>
              <a:t>financ.ze</a:t>
            </a:r>
            <a:r>
              <a:rPr lang="cs-CZ" i="0" u="none" strike="noStrike" baseline="0" dirty="0">
                <a:latin typeface="Arial-BoldMT"/>
              </a:rPr>
              <a:t> SZP (tento bod vždy splněn)</a:t>
            </a:r>
          </a:p>
          <a:p>
            <a:pPr lvl="1"/>
            <a:r>
              <a:rPr lang="cs-CZ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i="0" u="none" strike="noStrike" baseline="0" dirty="0">
                <a:latin typeface="Arial-BoldMT"/>
              </a:rPr>
              <a:t>zvýhodnění určitého podniku (podniků) či odvětví výroby (služeb), a to jakoukoliv formou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narušení nebo hrozba narušení hospodářské soutěže na vnitřním trhu EU – pokud podpora zvýhodňuje konkrétní podnik</a:t>
            </a:r>
          </a:p>
          <a:p>
            <a:pPr lvl="1"/>
            <a:r>
              <a:rPr lang="cs-CZ" i="0" u="none" strike="noStrike" baseline="0" dirty="0">
                <a:latin typeface="Arial-BoldMT"/>
              </a:rPr>
              <a:t>ovlivnění nebo hrozba ovlivnění </a:t>
            </a:r>
            <a:r>
              <a:rPr lang="cs-CZ" i="0" u="none" strike="noStrike" baseline="0" dirty="0">
                <a:latin typeface="Arial" panose="020B0604020202020204" pitchFamily="34" charset="0"/>
              </a:rPr>
              <a:t>obchodu </a:t>
            </a:r>
            <a:r>
              <a:rPr lang="cs-CZ" i="0" u="none" strike="noStrike" baseline="0" dirty="0">
                <a:latin typeface="Arial-BoldMT"/>
              </a:rPr>
              <a:t>mezi členskými státy </a:t>
            </a:r>
            <a:r>
              <a:rPr lang="cs-CZ" i="0" u="none" strike="noStrike" baseline="0" dirty="0">
                <a:latin typeface="Arial" panose="020B0604020202020204" pitchFamily="34" charset="0"/>
              </a:rPr>
              <a:t>EU</a:t>
            </a:r>
            <a:endParaRPr lang="cs-CZ" dirty="0"/>
          </a:p>
          <a:p>
            <a:r>
              <a:rPr lang="cs-CZ" dirty="0"/>
              <a:t>FICHE 5 a 6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FF3D734-E602-53E6-ECB3-0AABF7E2DA8D}"/>
              </a:ext>
            </a:extLst>
          </p:cNvPr>
          <p:cNvSpPr txBox="1"/>
          <p:nvPr/>
        </p:nvSpPr>
        <p:spPr>
          <a:xfrm>
            <a:off x="6871317" y="1386371"/>
            <a:ext cx="5320683" cy="2585323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/>
              <a:t>Příklady</a:t>
            </a:r>
          </a:p>
          <a:p>
            <a:r>
              <a:rPr lang="cs-CZ" b="1" dirty="0"/>
              <a:t>Budování obecné infrastruktury </a:t>
            </a:r>
            <a:r>
              <a:rPr lang="cs-CZ" dirty="0"/>
              <a:t>– zastávky veřejné dopravy, veřejně přístupné drobné památky, prostory pro separaci odpadu, zeleň</a:t>
            </a:r>
          </a:p>
          <a:p>
            <a:r>
              <a:rPr lang="cs-CZ" b="1" dirty="0"/>
              <a:t>Infrastruktura v oblasti kultury</a:t>
            </a:r>
            <a:r>
              <a:rPr lang="cs-CZ" dirty="0"/>
              <a:t> – zaměřena na místní obyvatele, kteří nemají možnost využívat podporované aktivity</a:t>
            </a:r>
          </a:p>
          <a:p>
            <a:r>
              <a:rPr lang="cs-CZ" b="1" dirty="0"/>
              <a:t>Veřejné knihovny</a:t>
            </a:r>
          </a:p>
        </p:txBody>
      </p:sp>
    </p:spTree>
    <p:extLst>
      <p:ext uri="{BB962C8B-B14F-4D97-AF65-F5344CB8AC3E}">
        <p14:creationId xmlns:p14="http://schemas.microsoft.com/office/powerpoint/2010/main" val="4800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ABER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04521" cy="304504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s-CZ" sz="1800" b="1" i="0" u="none" strike="noStrike" baseline="0" dirty="0">
                <a:latin typeface="Arial" panose="020B0604020202020204" pitchFamily="34" charset="0"/>
              </a:rPr>
              <a:t>Projekty </a:t>
            </a:r>
            <a:r>
              <a:rPr lang="cs-CZ" sz="1800" b="1" i="0" u="none" strike="noStrike" baseline="0" dirty="0">
                <a:latin typeface="Arial-BoldMT"/>
              </a:rPr>
              <a:t>podpořené na základě Zemědělského nařízení o blokových výjimkách</a:t>
            </a:r>
          </a:p>
          <a:p>
            <a:pPr algn="l"/>
            <a:r>
              <a:rPr lang="cs-CZ" sz="1800" i="0" u="none" strike="noStrike" baseline="0" dirty="0">
                <a:latin typeface="Arial" panose="020B0604020202020204" pitchFamily="34" charset="0"/>
              </a:rPr>
              <a:t> </a:t>
            </a:r>
            <a:r>
              <a:rPr lang="pt-BR" sz="1800" b="0" i="0" u="none" strike="noStrike" baseline="0" dirty="0">
                <a:latin typeface="ArialMT"/>
              </a:rPr>
              <a:t>čl. 49 a 50 </a:t>
            </a:r>
            <a:r>
              <a:rPr lang="pt-BR" sz="1800" b="0" i="0" u="none" strike="noStrike" baseline="0" dirty="0">
                <a:latin typeface="Arial" panose="020B0604020202020204" pitchFamily="34" charset="0"/>
              </a:rPr>
              <a:t>ABER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FICHE 2</a:t>
            </a:r>
          </a:p>
          <a:p>
            <a:pPr lvl="1"/>
            <a:r>
              <a:rPr lang="cs-CZ" sz="1500" b="1" dirty="0">
                <a:latin typeface="Arial" panose="020B0604020202020204" pitchFamily="34" charset="0"/>
              </a:rPr>
              <a:t>Motivační účinek </a:t>
            </a:r>
            <a:r>
              <a:rPr lang="cs-CZ" sz="1500" dirty="0">
                <a:solidFill>
                  <a:srgbClr val="009F4D"/>
                </a:solidFill>
                <a:latin typeface="Arial" panose="020B0604020202020204" pitchFamily="34" charset="0"/>
              </a:rPr>
              <a:t>MUSÍ</a:t>
            </a:r>
          </a:p>
          <a:p>
            <a:pPr lvl="1"/>
            <a:r>
              <a:rPr lang="cs-CZ" sz="1500" i="0" u="none" strike="noStrike" baseline="0" dirty="0">
                <a:latin typeface="Arial" panose="020B0604020202020204" pitchFamily="34" charset="0"/>
              </a:rPr>
              <a:t>Podnik v obtížích </a:t>
            </a:r>
            <a:r>
              <a:rPr lang="cs-CZ" sz="1500" i="0" u="none" strike="noStrike" baseline="0" dirty="0">
                <a:solidFill>
                  <a:srgbClr val="009F4D"/>
                </a:solidFill>
                <a:latin typeface="Arial" panose="020B0604020202020204" pitchFamily="34" charset="0"/>
              </a:rPr>
              <a:t>NESMÍ</a:t>
            </a:r>
          </a:p>
          <a:p>
            <a:pPr lvl="1"/>
            <a:r>
              <a:rPr lang="cs-CZ" sz="1500" i="0" u="none" strike="noStrike" baseline="0" dirty="0">
                <a:solidFill>
                  <a:srgbClr val="009F4D"/>
                </a:solidFill>
                <a:latin typeface="Arial" panose="020B0604020202020204" pitchFamily="34" charset="0"/>
              </a:rPr>
              <a:t>V případě této podpory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musí být </a:t>
            </a:r>
            <a:r>
              <a:rPr lang="cs-CZ" sz="1500" i="0" u="sng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do 6 měsíců 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od poskytnutí podpory </a:t>
            </a:r>
            <a:r>
              <a:rPr lang="cs-CZ" sz="1500" u="sng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zveřejněny informace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o podpoře a příjemci na souhrnné webové stránce věnované veřejným podporám</a:t>
            </a:r>
            <a:endParaRPr lang="cs-CZ" sz="1500" i="0" u="none" strike="noStrike" baseline="0" dirty="0">
              <a:solidFill>
                <a:srgbClr val="009F4D"/>
              </a:solidFill>
              <a:latin typeface="Arial" panose="020B0604020202020204" pitchFamily="34" charset="0"/>
            </a:endParaRPr>
          </a:p>
          <a:p>
            <a:pPr lvl="1"/>
            <a:endParaRPr lang="cs-CZ" sz="1500" i="0" u="none" strike="noStrike" baseline="0" dirty="0">
              <a:latin typeface="Arial-BoldMT"/>
            </a:endParaRPr>
          </a:p>
          <a:p>
            <a:pPr algn="l"/>
            <a:r>
              <a:rPr lang="cs-CZ" sz="1800" b="0" i="0" u="none" strike="noStrike" baseline="0" dirty="0">
                <a:latin typeface="ArialMT"/>
              </a:rPr>
              <a:t>Projekt podle čl. 61 ABER nesmí přesáhnout výši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200 000 EUR </a:t>
            </a:r>
          </a:p>
          <a:p>
            <a:pPr algn="l"/>
            <a:r>
              <a:rPr lang="cs-CZ" sz="1500" b="1" i="0" u="none" strike="noStrike" baseline="0" dirty="0">
                <a:latin typeface="Arial" panose="020B0604020202020204" pitchFamily="34" charset="0"/>
              </a:rPr>
              <a:t>FI</a:t>
            </a:r>
            <a:r>
              <a:rPr lang="cs-CZ" sz="1500" b="1" dirty="0">
                <a:latin typeface="Arial" panose="020B0604020202020204" pitchFamily="34" charset="0"/>
              </a:rPr>
              <a:t>CH</a:t>
            </a:r>
            <a:r>
              <a:rPr lang="cs-CZ" sz="1500" b="1" i="0" u="none" strike="noStrike" baseline="0" dirty="0">
                <a:latin typeface="Arial" panose="020B0604020202020204" pitchFamily="34" charset="0"/>
              </a:rPr>
              <a:t>E 2</a:t>
            </a:r>
            <a:r>
              <a:rPr lang="cs-CZ" sz="1500" b="0" i="0" u="none" strike="noStrike" baseline="0" dirty="0">
                <a:latin typeface="Arial" panose="020B0604020202020204" pitchFamily="34" charset="0"/>
              </a:rPr>
              <a:t> pro MSP, Obce, Svazky obcí (obec=velký podnik, pokud nelze klasifikovat jinak)</a:t>
            </a:r>
          </a:p>
          <a:p>
            <a:pPr algn="l"/>
            <a:r>
              <a:rPr lang="cs-CZ" sz="1800" b="0" i="0" u="none" strike="noStrike" baseline="0" dirty="0">
                <a:latin typeface="ArialMT"/>
              </a:rPr>
              <a:t>Podpora podle čl. 60 ABER nesmí celkově pro jeden podnik překročit 2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miliony EUR</a:t>
            </a:r>
          </a:p>
          <a:p>
            <a:pPr algn="l"/>
            <a:r>
              <a:rPr lang="cs-CZ" sz="1800" dirty="0">
                <a:latin typeface="Arial" panose="020B0604020202020204" pitchFamily="34" charset="0"/>
              </a:rPr>
              <a:t>Čl. 60 a 61 ABER – </a:t>
            </a:r>
            <a:r>
              <a:rPr lang="cs-CZ" sz="1800" b="1" dirty="0" err="1">
                <a:latin typeface="Arial" panose="020B0604020202020204" pitchFamily="34" charset="0"/>
              </a:rPr>
              <a:t>Fiche</a:t>
            </a:r>
            <a:r>
              <a:rPr lang="cs-CZ" sz="1800" b="1" dirty="0">
                <a:latin typeface="Arial" panose="020B0604020202020204" pitchFamily="34" charset="0"/>
              </a:rPr>
              <a:t> 5 a 6</a:t>
            </a:r>
            <a:endParaRPr lang="cs-CZ" sz="1800" b="1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73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88" y="1668995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Režim </a:t>
            </a:r>
            <a:r>
              <a:rPr lang="cs-CZ" b="1" i="1" dirty="0"/>
              <a:t>ABER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976" y="2760954"/>
            <a:ext cx="9404521" cy="304504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s-CZ" sz="1800" b="1" i="0" u="none" strike="noStrike" baseline="0" dirty="0">
                <a:latin typeface="Arial" panose="020B0604020202020204" pitchFamily="34" charset="0"/>
              </a:rPr>
              <a:t>Projekty </a:t>
            </a:r>
            <a:r>
              <a:rPr lang="cs-CZ" sz="1800" b="1" i="0" u="none" strike="noStrike" baseline="0" dirty="0">
                <a:latin typeface="Arial-BoldMT"/>
              </a:rPr>
              <a:t>podpořené na základě Zemědělského nařízení o blokových výjimkách</a:t>
            </a:r>
          </a:p>
          <a:p>
            <a:pPr algn="l"/>
            <a:r>
              <a:rPr lang="cs-CZ" sz="1800" i="0" u="none" strike="noStrike" baseline="0" dirty="0">
                <a:latin typeface="Arial" panose="020B0604020202020204" pitchFamily="34" charset="0"/>
              </a:rPr>
              <a:t> </a:t>
            </a:r>
            <a:r>
              <a:rPr lang="pt-BR" sz="1800" b="0" i="0" u="none" strike="noStrike" baseline="0" dirty="0">
                <a:latin typeface="ArialMT"/>
              </a:rPr>
              <a:t>čl. 49 a 50 </a:t>
            </a:r>
            <a:r>
              <a:rPr lang="pt-BR" sz="1800" b="0" i="0" u="none" strike="noStrike" baseline="0" dirty="0">
                <a:latin typeface="Arial" panose="020B0604020202020204" pitchFamily="34" charset="0"/>
              </a:rPr>
              <a:t>ABER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FICHE 2</a:t>
            </a:r>
          </a:p>
          <a:p>
            <a:pPr lvl="1"/>
            <a:r>
              <a:rPr lang="cs-CZ" sz="1500" b="1" dirty="0">
                <a:latin typeface="Arial" panose="020B0604020202020204" pitchFamily="34" charset="0"/>
              </a:rPr>
              <a:t>Motivační účinek </a:t>
            </a:r>
            <a:r>
              <a:rPr lang="cs-CZ" sz="1500" dirty="0">
                <a:solidFill>
                  <a:srgbClr val="009F4D"/>
                </a:solidFill>
                <a:latin typeface="Arial" panose="020B0604020202020204" pitchFamily="34" charset="0"/>
              </a:rPr>
              <a:t>MUSÍ</a:t>
            </a:r>
          </a:p>
          <a:p>
            <a:pPr lvl="1"/>
            <a:r>
              <a:rPr lang="cs-CZ" sz="1500" i="0" u="none" strike="noStrike" baseline="0" dirty="0">
                <a:latin typeface="Arial" panose="020B0604020202020204" pitchFamily="34" charset="0"/>
              </a:rPr>
              <a:t>Podnik v obtížích </a:t>
            </a:r>
            <a:r>
              <a:rPr lang="cs-CZ" sz="1500" i="0" u="none" strike="noStrike" baseline="0" dirty="0">
                <a:solidFill>
                  <a:srgbClr val="009F4D"/>
                </a:solidFill>
                <a:latin typeface="Arial" panose="020B0604020202020204" pitchFamily="34" charset="0"/>
              </a:rPr>
              <a:t>NESMÍ</a:t>
            </a:r>
          </a:p>
          <a:p>
            <a:pPr lvl="1"/>
            <a:r>
              <a:rPr lang="cs-CZ" sz="1500" i="0" u="none" strike="noStrike" baseline="0" dirty="0">
                <a:solidFill>
                  <a:srgbClr val="009F4D"/>
                </a:solidFill>
                <a:latin typeface="Arial" panose="020B0604020202020204" pitchFamily="34" charset="0"/>
              </a:rPr>
              <a:t>V případě této podpory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musí být </a:t>
            </a:r>
            <a:r>
              <a:rPr lang="cs-CZ" sz="1500" i="0" u="sng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do 6 měsíců 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od poskytnutí podpory </a:t>
            </a:r>
            <a:r>
              <a:rPr lang="cs-CZ" sz="1500" u="sng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zveřejněny informace</a:t>
            </a:r>
            <a:r>
              <a:rPr lang="cs-CZ" sz="15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 o podpoře a příjemci na souhrnné webové stránce věnované veřejným podporám</a:t>
            </a:r>
            <a:endParaRPr lang="cs-CZ" sz="1500" i="0" u="none" strike="noStrike" baseline="0" dirty="0">
              <a:solidFill>
                <a:srgbClr val="009F4D"/>
              </a:solidFill>
              <a:latin typeface="Arial" panose="020B0604020202020204" pitchFamily="34" charset="0"/>
            </a:endParaRPr>
          </a:p>
          <a:p>
            <a:pPr lvl="1"/>
            <a:endParaRPr lang="cs-CZ" sz="1500" i="0" u="none" strike="noStrike" baseline="0" dirty="0">
              <a:latin typeface="Arial-BoldMT"/>
            </a:endParaRPr>
          </a:p>
          <a:p>
            <a:pPr algn="l"/>
            <a:r>
              <a:rPr lang="cs-CZ" sz="1800" b="0" i="0" u="none" strike="noStrike" baseline="0" dirty="0">
                <a:latin typeface="ArialMT"/>
              </a:rPr>
              <a:t>Projekt podle čl. 61 ABER nesmí přesáhnout výši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200 000 EUR </a:t>
            </a:r>
          </a:p>
          <a:p>
            <a:pPr algn="l"/>
            <a:r>
              <a:rPr lang="cs-CZ" sz="1500" b="1" i="0" u="none" strike="noStrike" baseline="0" dirty="0">
                <a:latin typeface="Arial" panose="020B0604020202020204" pitchFamily="34" charset="0"/>
              </a:rPr>
              <a:t>FI</a:t>
            </a:r>
            <a:r>
              <a:rPr lang="cs-CZ" sz="1500" b="1" dirty="0">
                <a:latin typeface="Arial" panose="020B0604020202020204" pitchFamily="34" charset="0"/>
              </a:rPr>
              <a:t>CH</a:t>
            </a:r>
            <a:r>
              <a:rPr lang="cs-CZ" sz="1500" b="1" i="0" u="none" strike="noStrike" baseline="0" dirty="0">
                <a:latin typeface="Arial" panose="020B0604020202020204" pitchFamily="34" charset="0"/>
              </a:rPr>
              <a:t>E 2</a:t>
            </a:r>
            <a:r>
              <a:rPr lang="cs-CZ" sz="1500" b="0" i="0" u="none" strike="noStrike" baseline="0" dirty="0">
                <a:latin typeface="Arial" panose="020B0604020202020204" pitchFamily="34" charset="0"/>
              </a:rPr>
              <a:t> pro MSP, Obce, Svazky obcí (obec=velký podnik, pokud nelze klasifikovat jinak)</a:t>
            </a:r>
          </a:p>
          <a:p>
            <a:pPr algn="l"/>
            <a:r>
              <a:rPr lang="cs-CZ" sz="1800" b="0" i="0" u="none" strike="noStrike" baseline="0" dirty="0">
                <a:latin typeface="ArialMT"/>
              </a:rPr>
              <a:t>Podpora podle čl. 60 ABER nesmí celkově pro jeden podnik překročit 2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miliony EUR</a:t>
            </a:r>
          </a:p>
          <a:p>
            <a:pPr algn="l"/>
            <a:r>
              <a:rPr lang="cs-CZ" sz="1800" dirty="0">
                <a:latin typeface="Arial" panose="020B0604020202020204" pitchFamily="34" charset="0"/>
              </a:rPr>
              <a:t>Čl. 60 a 61 ABER – </a:t>
            </a:r>
            <a:r>
              <a:rPr lang="cs-CZ" sz="1800" b="1" dirty="0" err="1">
                <a:latin typeface="Arial" panose="020B0604020202020204" pitchFamily="34" charset="0"/>
              </a:rPr>
              <a:t>Fiche</a:t>
            </a:r>
            <a:r>
              <a:rPr lang="cs-CZ" sz="1800" b="1" dirty="0">
                <a:latin typeface="Arial" panose="020B0604020202020204" pitchFamily="34" charset="0"/>
              </a:rPr>
              <a:t> 5 a 6</a:t>
            </a:r>
            <a:endParaRPr lang="cs-CZ" sz="1800" b="1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544476BD-1FC4-3C00-99B1-ED32D48C3942}"/>
              </a:ext>
            </a:extLst>
          </p:cNvPr>
          <p:cNvSpPr txBox="1"/>
          <p:nvPr/>
        </p:nvSpPr>
        <p:spPr>
          <a:xfrm>
            <a:off x="6693762" y="1509071"/>
            <a:ext cx="5190565" cy="3970318"/>
          </a:xfrm>
          <a:prstGeom prst="rect">
            <a:avLst/>
          </a:prstGeom>
          <a:solidFill>
            <a:schemeClr val="accent5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b="1" u="sng" dirty="0"/>
              <a:t>PODPORA S MOTIVAČNÍM ÚČINKEM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Název</a:t>
            </a:r>
            <a:r>
              <a:rPr lang="cs-CZ" dirty="0"/>
              <a:t> a </a:t>
            </a:r>
            <a:r>
              <a:rPr lang="cs-CZ" b="1" dirty="0"/>
              <a:t>velikost</a:t>
            </a:r>
            <a:r>
              <a:rPr lang="cs-CZ" dirty="0"/>
              <a:t> podniku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Popis</a:t>
            </a:r>
            <a:r>
              <a:rPr lang="cs-CZ" dirty="0"/>
              <a:t> projektu nebo činnosti, včetně termínu zahájení a ukončení (za zahájení se nepovažuje vyřizování povolení od </a:t>
            </a:r>
            <a:r>
              <a:rPr lang="cs-CZ" dirty="0" err="1"/>
              <a:t>staveb.úřadu</a:t>
            </a:r>
            <a:r>
              <a:rPr lang="cs-CZ" dirty="0"/>
              <a:t> – </a:t>
            </a:r>
            <a:r>
              <a:rPr lang="cs-CZ" u="sng" dirty="0"/>
              <a:t>musí být již v podání </a:t>
            </a:r>
            <a:r>
              <a:rPr lang="cs-CZ" u="sng" dirty="0" err="1"/>
              <a:t>ŽoDna</a:t>
            </a:r>
            <a:r>
              <a:rPr lang="cs-CZ" u="sng" dirty="0"/>
              <a:t> SZIF vyřízeno</a:t>
            </a:r>
            <a:r>
              <a:rPr lang="cs-CZ" dirty="0"/>
              <a:t>)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Místo</a:t>
            </a:r>
            <a:r>
              <a:rPr lang="cs-CZ" dirty="0"/>
              <a:t> realizace projektu nebo výkonu činnosti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Seznam způsobilých nákladů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Druh podpory </a:t>
            </a:r>
            <a:r>
              <a:rPr lang="cs-CZ" dirty="0"/>
              <a:t>(grant, půjčka, záruka, vratná záloha nebo jiné) a výše veřejného financování, které je pro daný projekt nebo činnost zapotřebí</a:t>
            </a:r>
          </a:p>
        </p:txBody>
      </p:sp>
    </p:spTree>
    <p:extLst>
      <p:ext uri="{BB962C8B-B14F-4D97-AF65-F5344CB8AC3E}">
        <p14:creationId xmlns:p14="http://schemas.microsoft.com/office/powerpoint/2010/main" val="132570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9" y="1722261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PRAVIDLA pro žadatele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964" y="2312894"/>
            <a:ext cx="10567300" cy="361884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Na </a:t>
            </a:r>
            <a:r>
              <a:rPr lang="cs-CZ" sz="1800" b="0" i="0" u="none" strike="noStrike" baseline="0" dirty="0">
                <a:latin typeface="Arial" panose="020B0604020202020204" pitchFamily="34" charset="0"/>
                <a:hlinkClick r:id="rId2"/>
              </a:rPr>
              <a:t>https://www.mascs.cz/vyzvy-dotace/szp/dokumenty-k-szp/pravidla-pro-zadatele/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Najdete PŘÍRUČKU</a:t>
            </a: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V</a:t>
            </a:r>
            <a:r>
              <a:rPr lang="cs-CZ" dirty="0">
                <a:latin typeface="Arial" panose="020B0604020202020204" pitchFamily="34" charset="0"/>
              </a:rPr>
              <a:t>eškeré základní </a:t>
            </a:r>
            <a:r>
              <a:rPr lang="cs-CZ" dirty="0" err="1">
                <a:latin typeface="Arial" panose="020B0604020202020204" pitchFamily="34" charset="0"/>
              </a:rPr>
              <a:t>info</a:t>
            </a:r>
            <a:r>
              <a:rPr lang="cs-CZ" dirty="0">
                <a:latin typeface="Arial" panose="020B0604020202020204" pitchFamily="34" charset="0"/>
              </a:rPr>
              <a:t>, postupy, informace o </a:t>
            </a:r>
            <a:r>
              <a:rPr lang="cs-CZ" dirty="0" err="1">
                <a:latin typeface="Arial" panose="020B0604020202020204" pitchFamily="34" charset="0"/>
              </a:rPr>
              <a:t>fichích</a:t>
            </a:r>
            <a:r>
              <a:rPr lang="cs-CZ" dirty="0">
                <a:latin typeface="Arial" panose="020B0604020202020204" pitchFamily="34" charset="0"/>
              </a:rPr>
              <a:t>, přílohy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</a:rPr>
              <a:t>Tabulka sankcí při špatném cenovém marketingu, výběrovém řízení (škrty z dotace)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</a:rPr>
              <a:t>Definice mikropodniků, malých, středních a velkých podniků (další otázky a odpovědi na stránkách </a:t>
            </a:r>
            <a:r>
              <a:rPr lang="cs-CZ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 dokumenty)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Vzor PROHLÁŠENÍ o zařazení podniku do kategorie – dokládá se na SZIF  PF Průřezové přílohy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Stanovisko Ministerstva životního prostředí  pouze u určitých typů projektů (budování pastevních areálů, chov vodní drůbeže, lesní a polní cesty, stezky v lese i mimo les, neproduktivní infrastruktura v krajině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Čestné prohlášení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de minimis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 – elektronický PDF formulář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Metodika definice a způsobu kontroly nově vytvořených pracovních míst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Přehled pozemků určených k plnění funkcí lesa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Formulář pro stanovení roční zpracovatelské kapacity provozovny</a:t>
            </a:r>
          </a:p>
          <a:p>
            <a:pPr lvl="1"/>
            <a:endParaRPr lang="cs-CZ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62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9" y="1722261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PRAVIDLA pro žadatele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964" y="2312894"/>
            <a:ext cx="10567300" cy="361884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Na </a:t>
            </a:r>
            <a:r>
              <a:rPr lang="cs-CZ" sz="1800" b="0" i="0" u="none" strike="noStrike" baseline="0" dirty="0">
                <a:latin typeface="Arial" panose="020B0604020202020204" pitchFamily="34" charset="0"/>
                <a:hlinkClick r:id="rId2"/>
              </a:rPr>
              <a:t>https://www.mascs.cz/vyzvy-dotace/szp/dokumenty-k-szp/pravidla-pro-zadatele/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Najdete PŘÍRUČKU</a:t>
            </a: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V</a:t>
            </a:r>
            <a:r>
              <a:rPr lang="cs-CZ" dirty="0">
                <a:latin typeface="Arial" panose="020B0604020202020204" pitchFamily="34" charset="0"/>
              </a:rPr>
              <a:t>eškeré základní </a:t>
            </a:r>
            <a:r>
              <a:rPr lang="cs-CZ" dirty="0" err="1">
                <a:latin typeface="Arial" panose="020B0604020202020204" pitchFamily="34" charset="0"/>
              </a:rPr>
              <a:t>info</a:t>
            </a:r>
            <a:r>
              <a:rPr lang="cs-CZ" dirty="0">
                <a:latin typeface="Arial" panose="020B0604020202020204" pitchFamily="34" charset="0"/>
              </a:rPr>
              <a:t>, postupy, informace o </a:t>
            </a:r>
            <a:r>
              <a:rPr lang="cs-CZ" dirty="0" err="1">
                <a:latin typeface="Arial" panose="020B0604020202020204" pitchFamily="34" charset="0"/>
              </a:rPr>
              <a:t>fichích</a:t>
            </a:r>
            <a:r>
              <a:rPr lang="cs-CZ" dirty="0">
                <a:latin typeface="Arial" panose="020B0604020202020204" pitchFamily="34" charset="0"/>
              </a:rPr>
              <a:t>, přílohy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</a:rPr>
              <a:t>Tabulka sankcí při špatném cenovém marketingu, výběrovém řízení (škrty z dotace)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</a:rPr>
              <a:t>Definice mikropodniků, malých, středních a velkých podniků (další otázky a odpovědi na stránkách </a:t>
            </a:r>
            <a:r>
              <a:rPr lang="cs-CZ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 dokumenty)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Vzor PROHLÁŠENÍ o zařazení podniku do kategorie – dokládá se na SZIF  PF Průřezové přílohy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Stanovisko Ministerstva životního prostředí  pouze u určitých typů projektů (budování pastevních areálů, chov vodní drůbeže, lesní a polní cesty, stezky v lese i mimo les, neproduktivní infrastruktura v krajině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Čestné prohlášení </a:t>
            </a:r>
            <a:r>
              <a:rPr lang="cs-CZ" i="1" dirty="0">
                <a:latin typeface="Arial" panose="020B0604020202020204" pitchFamily="34" charset="0"/>
                <a:sym typeface="Wingdings" panose="05000000000000000000" pitchFamily="2" charset="2"/>
              </a:rPr>
              <a:t>de minimis</a:t>
            </a:r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 – elektronický PDF formulář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Metodika definice a způsobu kontroly nově vytvořených pracovních míst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Přehled pozemků určených k plnění funkcí lesa</a:t>
            </a:r>
          </a:p>
          <a:p>
            <a:pPr lvl="1"/>
            <a:r>
              <a:rPr lang="cs-CZ" dirty="0">
                <a:latin typeface="Arial" panose="020B0604020202020204" pitchFamily="34" charset="0"/>
                <a:sym typeface="Wingdings" panose="05000000000000000000" pitchFamily="2" charset="2"/>
              </a:rPr>
              <a:t>Formulář pro stanovení roční zpracovatelské kapacity provozovny</a:t>
            </a:r>
          </a:p>
          <a:p>
            <a:pPr lvl="1"/>
            <a:endParaRPr lang="cs-CZ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2D86A057-EA54-A909-E379-AD22DEAC04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83" y="-280253"/>
            <a:ext cx="11504612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D6EDDCC-ECBE-B32C-832F-4D5057280F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183" y="-306821"/>
            <a:ext cx="11939081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396AD09D-69A2-90B8-43F1-D7D1F632ED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430" y="-253685"/>
            <a:ext cx="12192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C716AC09-7C51-7D09-3938-DB3F9146B35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3564" t="8065" r="19181" b="3541"/>
          <a:stretch/>
        </p:blipFill>
        <p:spPr>
          <a:xfrm>
            <a:off x="3104471" y="430233"/>
            <a:ext cx="5761277" cy="6062096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AA8ABE7A-E9CE-75DC-ADAB-7DC956E0032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564" t="8839" r="17871" b="3542"/>
          <a:stretch/>
        </p:blipFill>
        <p:spPr>
          <a:xfrm>
            <a:off x="3043642" y="424520"/>
            <a:ext cx="5920967" cy="60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1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6" y="1460436"/>
            <a:ext cx="5635827" cy="831937"/>
          </a:xfrm>
        </p:spPr>
        <p:txBody>
          <a:bodyPr>
            <a:normAutofit/>
          </a:bodyPr>
          <a:lstStyle/>
          <a:p>
            <a:r>
              <a:rPr lang="cs-CZ" b="1" dirty="0"/>
              <a:t>Žádost o dotaci - </a:t>
            </a:r>
            <a:r>
              <a:rPr lang="cs-CZ" b="1" dirty="0" err="1"/>
              <a:t>ŽoD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2" y="2760954"/>
            <a:ext cx="10582182" cy="304504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1) vygenerovat z účtu žadatele na </a:t>
            </a:r>
            <a:r>
              <a:rPr lang="cs-CZ" dirty="0">
                <a:latin typeface="Arial" panose="020B0604020202020204" pitchFamily="34" charset="0"/>
              </a:rPr>
              <a:t>P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ortálu farmáře formulář </a:t>
            </a:r>
            <a:r>
              <a:rPr lang="cs-CZ" sz="1800" b="0" i="0" u="none" strike="noStrike" baseline="0" dirty="0" err="1">
                <a:latin typeface="Arial" panose="020B0604020202020204" pitchFamily="34" charset="0"/>
              </a:rPr>
              <a:t>ŽoD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 </a:t>
            </a:r>
            <a:r>
              <a:rPr lang="cs-CZ" sz="1800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 uložit do PC  vyplní žádost (mimo stran E2 a E3), uložit vyplněnou žádost  </a:t>
            </a:r>
            <a:r>
              <a:rPr lang="cs-CZ" sz="1800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nahrát zpět na Portál farmáře </a:t>
            </a:r>
            <a:r>
              <a:rPr lang="cs-CZ" sz="1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Přehledy  Rozpracovaná podání  klik tužka  nahrát soubor  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klik uložit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2) 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</a:rPr>
              <a:t>vyplnit formulář Identifikace příjemců</a:t>
            </a:r>
            <a:endParaRPr lang="cs-CZ" dirty="0">
              <a:latin typeface="Arial" panose="020B0604020202020204" pitchFamily="34" charset="0"/>
            </a:endParaRPr>
          </a:p>
          <a:p>
            <a:pPr algn="l"/>
            <a:r>
              <a:rPr lang="cs-CZ" b="0" i="0" u="none" strike="noStrike" baseline="0" dirty="0">
                <a:latin typeface="Arial" panose="020B0604020202020204" pitchFamily="34" charset="0"/>
              </a:rPr>
              <a:t>3) 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</a:rPr>
              <a:t>Nahrát povinné přílohy vč. Specifických příloh pro danou </a:t>
            </a:r>
            <a:r>
              <a:rPr lang="cs-CZ" dirty="0" err="1">
                <a:solidFill>
                  <a:srgbClr val="FF0000"/>
                </a:solidFill>
                <a:latin typeface="Arial" panose="020B0604020202020204" pitchFamily="34" charset="0"/>
              </a:rPr>
              <a:t>Fichi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l"/>
            <a:r>
              <a:rPr lang="cs-CZ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</a:rPr>
              <a:t>4) po úspěšném uložení se žádost rozsvítí zeleně </a:t>
            </a:r>
            <a:r>
              <a:rPr lang="cs-CZ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klik </a:t>
            </a:r>
            <a:r>
              <a:rPr lang="cs-CZ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Odeslat podání na MAS</a:t>
            </a:r>
          </a:p>
          <a:p>
            <a:pPr lvl="1"/>
            <a:r>
              <a:rPr lang="cs-CZ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Žádost bude mít již vyplněné pořadové číslo</a:t>
            </a:r>
          </a:p>
          <a:p>
            <a:pPr algn="l"/>
            <a:r>
              <a:rPr lang="cs-CZ" b="0" i="0" u="none" strike="noStrike" baseline="0" dirty="0">
                <a:latin typeface="Arial" panose="020B0604020202020204" pitchFamily="34" charset="0"/>
              </a:rPr>
              <a:t>4) pokud žádost</a:t>
            </a:r>
            <a:r>
              <a:rPr lang="cs-CZ" b="0" i="0" u="none" strike="noStrike" dirty="0">
                <a:latin typeface="Arial" panose="020B0604020202020204" pitchFamily="34" charset="0"/>
              </a:rPr>
              <a:t> bude v pořádku, MAS elektronicky podepíše, </a:t>
            </a:r>
            <a:r>
              <a:rPr lang="cs-CZ" b="0" i="0" u="none" strike="noStrike" dirty="0">
                <a:solidFill>
                  <a:srgbClr val="FF0000"/>
                </a:solidFill>
                <a:latin typeface="Arial" panose="020B0604020202020204" pitchFamily="34" charset="0"/>
              </a:rPr>
              <a:t>pošle zpět přes PF </a:t>
            </a:r>
            <a:r>
              <a:rPr lang="cs-CZ" b="0" i="0" u="none" strike="noStrike" dirty="0">
                <a:latin typeface="Arial" panose="020B0604020202020204" pitchFamily="34" charset="0"/>
              </a:rPr>
              <a:t>a žadatel podepsanou žádost podá přes</a:t>
            </a:r>
            <a:r>
              <a:rPr lang="cs-CZ" dirty="0">
                <a:latin typeface="Arial" panose="020B0604020202020204" pitchFamily="34" charset="0"/>
              </a:rPr>
              <a:t> </a:t>
            </a:r>
            <a:r>
              <a:rPr lang="cs-CZ" b="0" i="0" u="none" strike="noStrike" dirty="0">
                <a:latin typeface="Arial" panose="020B0604020202020204" pitchFamily="34" charset="0"/>
              </a:rPr>
              <a:t>Portál farmáře </a:t>
            </a:r>
          </a:p>
          <a:p>
            <a:pPr lvl="1"/>
            <a:r>
              <a:rPr lang="cs-CZ" b="0" i="0" u="none" strike="noStrike" baseline="0" dirty="0">
                <a:latin typeface="Arial" panose="020B0604020202020204" pitchFamily="34" charset="0"/>
              </a:rPr>
              <a:t>Přihlásit se na PF </a:t>
            </a:r>
            <a:r>
              <a:rPr lang="cs-CZ" b="0" i="0" u="none" strike="noStrike" baseline="0" dirty="0">
                <a:latin typeface="Arial" panose="020B0604020202020204" pitchFamily="34" charset="0"/>
                <a:sym typeface="Wingdings" panose="05000000000000000000" pitchFamily="2" charset="2"/>
              </a:rPr>
              <a:t> Na domovské stránce  Rozpracovaná podání  </a:t>
            </a:r>
            <a:r>
              <a:rPr lang="cs-CZ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klik na stuhu </a:t>
            </a:r>
            <a:r>
              <a:rPr lang="cs-CZ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klik </a:t>
            </a:r>
            <a:r>
              <a:rPr lang="cs-CZ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pokračovat v podání  </a:t>
            </a:r>
            <a:r>
              <a:rPr lang="cs-CZ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zaškrtnout souhlas s podáním  klik ,,rozumím“  zaškrtnout prohlášení a souhlas  </a:t>
            </a:r>
            <a:r>
              <a:rPr lang="cs-CZ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Podat žádost</a:t>
            </a:r>
            <a:endParaRPr lang="cs-CZ" b="0" i="0" u="none" strike="noStrike" baseline="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1AF8103-EB2F-7ECA-0F27-F85A3635EF0F}"/>
              </a:ext>
            </a:extLst>
          </p:cNvPr>
          <p:cNvSpPr txBox="1"/>
          <p:nvPr/>
        </p:nvSpPr>
        <p:spPr>
          <a:xfrm>
            <a:off x="5237826" y="2233451"/>
            <a:ext cx="480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POZOR ZMĚNA!!!!</a:t>
            </a:r>
          </a:p>
        </p:txBody>
      </p:sp>
    </p:spTree>
    <p:extLst>
      <p:ext uri="{BB962C8B-B14F-4D97-AF65-F5344CB8AC3E}">
        <p14:creationId xmlns:p14="http://schemas.microsoft.com/office/powerpoint/2010/main" val="1281876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9266" y="1460436"/>
            <a:ext cx="5635827" cy="831937"/>
          </a:xfrm>
        </p:spPr>
        <p:txBody>
          <a:bodyPr>
            <a:normAutofit/>
          </a:bodyPr>
          <a:lstStyle/>
          <a:p>
            <a:r>
              <a:rPr lang="cs-CZ" b="1" dirty="0"/>
              <a:t>Žádost o dotaci - </a:t>
            </a:r>
            <a:r>
              <a:rPr lang="cs-CZ" b="1" dirty="0" err="1"/>
              <a:t>ŽoD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2" y="2760954"/>
            <a:ext cx="10582182" cy="3045042"/>
          </a:xfrm>
        </p:spPr>
        <p:txBody>
          <a:bodyPr>
            <a:normAutofit/>
          </a:bodyPr>
          <a:lstStyle/>
          <a:p>
            <a:pPr algn="l"/>
            <a:endParaRPr lang="cs-CZ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11E49D8-4E26-7AB7-8A99-63D06DFDF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36" y="65269"/>
            <a:ext cx="12192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8E73C03-D66A-D82C-4092-1C845CB420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444" b="3644"/>
          <a:stretch/>
        </p:blipFill>
        <p:spPr>
          <a:xfrm>
            <a:off x="597762" y="584672"/>
            <a:ext cx="12192000" cy="59481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96F83DF-A195-E741-5E05-64D637D395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053"/>
          <a:stretch/>
        </p:blipFill>
        <p:spPr>
          <a:xfrm>
            <a:off x="188099" y="1584288"/>
            <a:ext cx="12192000" cy="520844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A1C653F2-6930-801F-BBCA-CE238CD646E7}"/>
              </a:ext>
            </a:extLst>
          </p:cNvPr>
          <p:cNvSpPr/>
          <p:nvPr/>
        </p:nvSpPr>
        <p:spPr>
          <a:xfrm>
            <a:off x="9144000" y="1944210"/>
            <a:ext cx="2743200" cy="93215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3432FCCC-F06A-EA89-14B7-BBCAB74F2F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917" y="109010"/>
            <a:ext cx="121920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Ovál 12">
            <a:extLst>
              <a:ext uri="{FF2B5EF4-FFF2-40B4-BE49-F238E27FC236}">
                <a16:creationId xmlns:a16="http://schemas.microsoft.com/office/drawing/2014/main" id="{4E4077B8-929D-D5BC-AD7C-F1863BD3854A}"/>
              </a:ext>
            </a:extLst>
          </p:cNvPr>
          <p:cNvSpPr/>
          <p:nvPr/>
        </p:nvSpPr>
        <p:spPr>
          <a:xfrm>
            <a:off x="4909351" y="3429000"/>
            <a:ext cx="2361461" cy="8855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E419C003-1023-6CA1-4362-33C50847A9A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919" b="8348"/>
          <a:stretch/>
        </p:blipFill>
        <p:spPr>
          <a:xfrm>
            <a:off x="476581" y="481807"/>
            <a:ext cx="12192000" cy="594812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512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9" y="1722261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ADMINISTRATIVNÍ KONTROLA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2" y="2760954"/>
            <a:ext cx="10582182" cy="304504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1) Projekt musí být realizován na území MAS České středohoří</a:t>
            </a:r>
          </a:p>
          <a:p>
            <a:pPr algn="l"/>
            <a:r>
              <a:rPr lang="cs-CZ" dirty="0">
                <a:latin typeface="Arial" panose="020B0604020202020204" pitchFamily="34" charset="0"/>
              </a:rPr>
              <a:t>2) Projekt musí být v souladu se SCLLD MAS České středohoří</a:t>
            </a:r>
          </a:p>
          <a:p>
            <a:pPr algn="l"/>
            <a:r>
              <a:rPr lang="cs-CZ" dirty="0">
                <a:latin typeface="Arial" panose="020B0604020202020204" pitchFamily="34" charset="0"/>
              </a:rPr>
              <a:t>3) Investice splňují podmínky způsobilých výdajů</a:t>
            </a: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4) Vyhodnocení aspektů přidané hodnoty (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účelnosti, potřebnosti, efektivnosti, hospodárnosti a proveditelnosti</a:t>
            </a:r>
            <a:r>
              <a:rPr lang="cs-CZ" dirty="0">
                <a:latin typeface="Arial" panose="020B0604020202020204" pitchFamily="34" charset="0"/>
              </a:rPr>
              <a:t>)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5)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Finanční zdraví žadatele (výdaje </a:t>
            </a:r>
            <a:r>
              <a:rPr lang="cs-CZ" dirty="0">
                <a:latin typeface="Arial" panose="020B0604020202020204" pitchFamily="34" charset="0"/>
              </a:rPr>
              <a:t>nad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 2 mil. Kč) – neplatí pro obce, svazky obcí, spolky přísp.org.</a:t>
            </a:r>
            <a:endParaRPr lang="cs-CZ" dirty="0">
              <a:latin typeface="Arial" panose="020B0604020202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6) U projektu vyžadující: Posouzení projektu a jeho vlivu záměru na životní prostředí  (chov drůbeže, HZ), pokud projekt nevyžaduje toto prohlášení NUTNO dodat 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čestné prohlášení </a:t>
            </a:r>
            <a:r>
              <a:rPr lang="cs-CZ" sz="1800" i="0" u="none" strike="noStrike" baseline="0" dirty="0">
                <a:latin typeface="Arial" panose="020B0604020202020204" pitchFamily="34" charset="0"/>
              </a:rPr>
              <a:t>žadatele (stanovisko ze ŽP – že není třeba posouzení vlivu na ŽP)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7) Projekt nelze financovat z programu OP TAK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854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D7D8C2-5C5C-90B8-C269-96A69F23C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019" y="1722261"/>
            <a:ext cx="9126245" cy="831937"/>
          </a:xfrm>
        </p:spPr>
        <p:txBody>
          <a:bodyPr>
            <a:normAutofit/>
          </a:bodyPr>
          <a:lstStyle/>
          <a:p>
            <a:r>
              <a:rPr lang="cs-CZ" b="1" dirty="0"/>
              <a:t>ADMINISTRATIVNÍ KONTROLA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1CB84-684B-70CA-B63A-FEC7CB7B9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8082" y="2760954"/>
            <a:ext cx="10582182" cy="304504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1) Projekt musí být realizován na území MAS České středohoří</a:t>
            </a:r>
          </a:p>
          <a:p>
            <a:pPr algn="l"/>
            <a:r>
              <a:rPr lang="cs-CZ" dirty="0">
                <a:latin typeface="Arial" panose="020B0604020202020204" pitchFamily="34" charset="0"/>
              </a:rPr>
              <a:t>2) Projekt musí být v souladu se SCLLD MAS České středohoří</a:t>
            </a:r>
          </a:p>
          <a:p>
            <a:pPr algn="l"/>
            <a:r>
              <a:rPr lang="cs-CZ" dirty="0">
                <a:latin typeface="Arial" panose="020B0604020202020204" pitchFamily="34" charset="0"/>
              </a:rPr>
              <a:t>3) Investice splňují podmínky způsobilých výdajů</a:t>
            </a: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4) Vyhodnocení aspektů přidané hodnoty (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účelnosti, potřebnosti, efektivnosti, hospodárnosti a proveditelnosti</a:t>
            </a:r>
            <a:r>
              <a:rPr lang="cs-CZ" dirty="0">
                <a:latin typeface="Arial" panose="020B0604020202020204" pitchFamily="34" charset="0"/>
              </a:rPr>
              <a:t>)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5) 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Finanční zdraví žadatele (výdaje </a:t>
            </a:r>
            <a:r>
              <a:rPr lang="cs-CZ" dirty="0">
                <a:latin typeface="Arial" panose="020B0604020202020204" pitchFamily="34" charset="0"/>
              </a:rPr>
              <a:t>nad</a:t>
            </a:r>
            <a:r>
              <a:rPr lang="cs-CZ" sz="1800" b="0" i="0" u="none" strike="noStrike" baseline="0" dirty="0">
                <a:latin typeface="Arial" panose="020B0604020202020204" pitchFamily="34" charset="0"/>
              </a:rPr>
              <a:t> 2 mil. Kč) – neplatí pro obce, svazky obcí, spolky přísp.org.</a:t>
            </a:r>
            <a:endParaRPr lang="cs-CZ" dirty="0">
              <a:latin typeface="Arial" panose="020B0604020202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Arial" panose="020B0604020202020204" pitchFamily="34" charset="0"/>
              </a:rPr>
              <a:t>6) U projektu vyžadující: Posouzení projektu a jeho vlivu záměru na životní prostředí  (chov drůbeže, HZ), pokud projekt nevyžaduje toto prohlášení NUTNO dodat </a:t>
            </a:r>
            <a:r>
              <a:rPr lang="cs-CZ" sz="1800" b="1" i="0" u="none" strike="noStrike" baseline="0" dirty="0">
                <a:latin typeface="Arial" panose="020B0604020202020204" pitchFamily="34" charset="0"/>
              </a:rPr>
              <a:t>čestné prohlášení </a:t>
            </a:r>
            <a:r>
              <a:rPr lang="cs-CZ" sz="1800" i="0" u="none" strike="noStrike" baseline="0" dirty="0">
                <a:latin typeface="Arial" panose="020B0604020202020204" pitchFamily="34" charset="0"/>
              </a:rPr>
              <a:t>žadatele (stanovisko ze ŽP – že není třeba posouzení vlivu na ŽP)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cs-CZ" dirty="0">
                <a:latin typeface="Arial" panose="020B0604020202020204" pitchFamily="34" charset="0"/>
              </a:rPr>
              <a:t>7) Projekt nelze financovat z programu OP TAK</a:t>
            </a:r>
            <a:endParaRPr lang="cs-CZ" sz="1800" b="0" i="0" u="none" strike="noStrike" baseline="0" dirty="0">
              <a:latin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E8BE4A4-A18E-C9A4-6916-12E18AF13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61DF32-98A5-68A9-935A-94621102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64" y="5911222"/>
            <a:ext cx="787236" cy="77864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1B09D7D-9D15-9A97-E415-8C851FD34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4954F10-CAAB-BB29-7C1C-81FC85759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7254F07-6723-2F34-6915-63203D281EA4}"/>
              </a:ext>
            </a:extLst>
          </p:cNvPr>
          <p:cNvSpPr txBox="1"/>
          <p:nvPr/>
        </p:nvSpPr>
        <p:spPr>
          <a:xfrm>
            <a:off x="6356412" y="1467383"/>
            <a:ext cx="5835588" cy="4247317"/>
          </a:xfrm>
          <a:prstGeom prst="rect">
            <a:avLst/>
          </a:prstGeom>
          <a:solidFill>
            <a:schemeClr val="accent5"/>
          </a:solidFill>
          <a:ln w="571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/>
              <a:t>Účelnost projektu</a:t>
            </a:r>
            <a:r>
              <a:rPr lang="cs-CZ" dirty="0"/>
              <a:t> – bude posuzována prostřednictvím popisu náplně projektu a jeho cílů (popis konkrétních aktivit projektu a jejich způsobilé výdaje), zda jsou v souladu s popisem FICHE</a:t>
            </a:r>
          </a:p>
          <a:p>
            <a:r>
              <a:rPr lang="cs-CZ" b="1" dirty="0"/>
              <a:t>Potřebnost projektu- </a:t>
            </a:r>
            <a:r>
              <a:rPr lang="cs-CZ" dirty="0"/>
              <a:t>bude posuzována na základe SCLLD MAS České středohoří</a:t>
            </a:r>
          </a:p>
          <a:p>
            <a:r>
              <a:rPr lang="cs-CZ" b="1" dirty="0"/>
              <a:t>Efektivnost projektu</a:t>
            </a:r>
            <a:r>
              <a:rPr lang="cs-CZ" dirty="0"/>
              <a:t> – bude posuzována na základě věcného popisu projektové vize a plánů žadatele (ty jsou součástí </a:t>
            </a:r>
            <a:r>
              <a:rPr lang="cs-CZ" dirty="0" err="1"/>
              <a:t>ŽoD</a:t>
            </a:r>
            <a:r>
              <a:rPr lang="cs-CZ" dirty="0"/>
              <a:t>)</a:t>
            </a:r>
          </a:p>
          <a:p>
            <a:r>
              <a:rPr lang="cs-CZ" b="1" dirty="0"/>
              <a:t>Hospodárnost projektu</a:t>
            </a:r>
            <a:r>
              <a:rPr lang="cs-CZ" dirty="0"/>
              <a:t> – je zajištěna prostřednictvím předpokládaných cen zdrojů použitých pro realizaci projektu – doložené nabídky, hodnocení dle katalogu cen</a:t>
            </a:r>
            <a:endParaRPr lang="cs-CZ" b="1" dirty="0"/>
          </a:p>
          <a:p>
            <a:r>
              <a:rPr lang="cs-CZ" b="1" dirty="0"/>
              <a:t>Proveditelnost projektu</a:t>
            </a:r>
            <a:r>
              <a:rPr lang="cs-CZ" dirty="0"/>
              <a:t> – bude posuzována na základě splnění finančního zdraví žadatele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7288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821" y="1048245"/>
            <a:ext cx="9823841" cy="128089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Fiche</a:t>
            </a:r>
            <a:r>
              <a:rPr lang="cs-CZ" b="1" dirty="0"/>
              <a:t> 2, 4, 5, 6</a:t>
            </a:r>
            <a:br>
              <a:rPr lang="cs-CZ" dirty="0"/>
            </a:br>
            <a:r>
              <a:rPr lang="cs-CZ" b="1" dirty="0"/>
              <a:t>KRITÉRIA PŘIJATELNOSTI (věcné hodnocení)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CC015-5AAF-3374-CF47-E1D9F84C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373" y="2125964"/>
            <a:ext cx="8911687" cy="4125157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cs-CZ" u="sng" dirty="0"/>
              <a:t>1.Finanční náročnost projektu </a:t>
            </a:r>
          </a:p>
          <a:p>
            <a:pPr marL="457200" lvl="1" indent="0">
              <a:buNone/>
            </a:pPr>
            <a:r>
              <a:rPr lang="cs-CZ" u="sng" dirty="0"/>
              <a:t>	(</a:t>
            </a:r>
            <a:r>
              <a:rPr lang="cs-CZ" b="1" u="sng" dirty="0"/>
              <a:t>Celkové způsobilé výdaje</a:t>
            </a:r>
            <a:r>
              <a:rPr lang="cs-CZ" u="sng" dirty="0"/>
              <a:t>, ze kterých je stanovena dotace)</a:t>
            </a:r>
          </a:p>
          <a:p>
            <a:pPr lvl="1"/>
            <a:r>
              <a:rPr lang="cs-CZ" dirty="0"/>
              <a:t>Víc než 1,2 mil Kč </a:t>
            </a:r>
            <a:r>
              <a:rPr lang="cs-CZ" b="1" dirty="0"/>
              <a:t>0b</a:t>
            </a:r>
            <a:r>
              <a:rPr lang="cs-CZ" dirty="0"/>
              <a:t>, 0,6 - 1,2 mil Kč včetně </a:t>
            </a:r>
            <a:r>
              <a:rPr lang="cs-CZ" b="1" dirty="0"/>
              <a:t>5b</a:t>
            </a:r>
            <a:r>
              <a:rPr lang="cs-CZ" dirty="0"/>
              <a:t>, méně než 0,6 mil </a:t>
            </a:r>
            <a:r>
              <a:rPr lang="cs-CZ" b="1" dirty="0"/>
              <a:t>10b</a:t>
            </a:r>
            <a:endParaRPr lang="cs-CZ" dirty="0"/>
          </a:p>
          <a:p>
            <a:pPr lvl="1"/>
            <a:r>
              <a:rPr lang="cs-CZ" u="sng" dirty="0"/>
              <a:t>2.Délka realizace projektu</a:t>
            </a:r>
          </a:p>
          <a:p>
            <a:pPr lvl="1"/>
            <a:r>
              <a:rPr lang="cs-CZ" dirty="0" err="1"/>
              <a:t>ŽoP</a:t>
            </a:r>
            <a:r>
              <a:rPr lang="cs-CZ" dirty="0"/>
              <a:t> podaná na MAS od podpisu Dohody</a:t>
            </a:r>
          </a:p>
          <a:p>
            <a:pPr lvl="1"/>
            <a:r>
              <a:rPr lang="cs-CZ" dirty="0"/>
              <a:t>do 19-ti měsíců </a:t>
            </a:r>
            <a:r>
              <a:rPr lang="cs-CZ" b="1" dirty="0"/>
              <a:t>0b</a:t>
            </a:r>
            <a:r>
              <a:rPr lang="cs-CZ" dirty="0"/>
              <a:t>, do 16-18-ti měsíců </a:t>
            </a:r>
            <a:r>
              <a:rPr lang="cs-CZ" b="1" dirty="0"/>
              <a:t>5b</a:t>
            </a:r>
            <a:r>
              <a:rPr lang="cs-CZ" dirty="0"/>
              <a:t>, do 15-ti měsíců </a:t>
            </a:r>
            <a:r>
              <a:rPr lang="cs-CZ" b="1" dirty="0"/>
              <a:t>10b</a:t>
            </a:r>
          </a:p>
          <a:p>
            <a:pPr lvl="1"/>
            <a:r>
              <a:rPr lang="cs-CZ" u="sng" dirty="0"/>
              <a:t>3. Počet obyvatel obce</a:t>
            </a:r>
          </a:p>
          <a:p>
            <a:pPr lvl="1"/>
            <a:r>
              <a:rPr lang="cs-CZ" dirty="0"/>
              <a:t>Obec méně než 501 obyvatel </a:t>
            </a:r>
            <a:r>
              <a:rPr lang="cs-CZ" b="1" dirty="0"/>
              <a:t>10b</a:t>
            </a:r>
            <a:r>
              <a:rPr lang="cs-CZ" dirty="0"/>
              <a:t>, obec s 501-10.000 obyvatel </a:t>
            </a:r>
            <a:r>
              <a:rPr lang="cs-CZ" b="1" dirty="0"/>
              <a:t>5b,</a:t>
            </a:r>
            <a:r>
              <a:rPr lang="cs-CZ" dirty="0"/>
              <a:t> obec s více než 10.000 obyvatel </a:t>
            </a:r>
            <a:r>
              <a:rPr lang="cs-CZ" b="1" dirty="0"/>
              <a:t>0b</a:t>
            </a:r>
          </a:p>
          <a:p>
            <a:pPr lvl="1"/>
            <a:r>
              <a:rPr lang="cs-CZ" b="1" dirty="0"/>
              <a:t>Pokud více obcí</a:t>
            </a:r>
            <a:r>
              <a:rPr lang="cs-CZ" dirty="0"/>
              <a:t> – součet aritmetických průměrů dle ČSÚ</a:t>
            </a:r>
            <a:endParaRPr lang="cs-CZ" b="1" dirty="0"/>
          </a:p>
          <a:p>
            <a:pPr lvl="1"/>
            <a:r>
              <a:rPr lang="cs-CZ" u="sng" dirty="0"/>
              <a:t>4. Dosud nepodpořený žadatel v rámci výzev MAS – operace 19.2.1. PRV 2014-2020</a:t>
            </a:r>
          </a:p>
          <a:p>
            <a:pPr lvl="1"/>
            <a:r>
              <a:rPr lang="cs-CZ" dirty="0"/>
              <a:t>Ne – </a:t>
            </a:r>
            <a:r>
              <a:rPr lang="cs-CZ" b="1" dirty="0"/>
              <a:t>5b</a:t>
            </a:r>
            <a:r>
              <a:rPr lang="cs-CZ" dirty="0"/>
              <a:t>, ano – </a:t>
            </a:r>
            <a:r>
              <a:rPr lang="cs-CZ" b="1" dirty="0"/>
              <a:t>0b</a:t>
            </a:r>
          </a:p>
          <a:p>
            <a:pPr lvl="1"/>
            <a:r>
              <a:rPr lang="cs-CZ" u="sng" dirty="0"/>
              <a:t>5. Účast na semináři k dané výzvě</a:t>
            </a:r>
          </a:p>
          <a:p>
            <a:pPr lvl="1"/>
            <a:r>
              <a:rPr lang="cs-CZ" u="sng" dirty="0"/>
              <a:t>Ano - </a:t>
            </a:r>
            <a:r>
              <a:rPr lang="cs-CZ" b="1" u="sng" dirty="0"/>
              <a:t>5b</a:t>
            </a:r>
            <a:r>
              <a:rPr lang="cs-CZ" u="sng" dirty="0"/>
              <a:t>, Ne - </a:t>
            </a:r>
            <a:r>
              <a:rPr lang="cs-CZ" b="1" u="sng" dirty="0"/>
              <a:t>0b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62944AB-C56F-040F-9C0B-0345CDBFA30A}"/>
              </a:ext>
            </a:extLst>
          </p:cNvPr>
          <p:cNvSpPr txBox="1"/>
          <p:nvPr/>
        </p:nvSpPr>
        <p:spPr>
          <a:xfrm>
            <a:off x="10234083" y="5671426"/>
            <a:ext cx="184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Min. počet bodů    15 b.</a:t>
            </a:r>
          </a:p>
        </p:txBody>
      </p:sp>
    </p:spTree>
    <p:extLst>
      <p:ext uri="{BB962C8B-B14F-4D97-AF65-F5344CB8AC3E}">
        <p14:creationId xmlns:p14="http://schemas.microsoft.com/office/powerpoint/2010/main" val="465869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20" y="1179185"/>
            <a:ext cx="9823841" cy="1280890"/>
          </a:xfrm>
        </p:spPr>
        <p:txBody>
          <a:bodyPr>
            <a:normAutofit/>
          </a:bodyPr>
          <a:lstStyle/>
          <a:p>
            <a:r>
              <a:rPr lang="cs-CZ" b="1" dirty="0"/>
              <a:t>Další podmínky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CC015-5AAF-3374-CF47-E1D9F84C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560" y="1865650"/>
            <a:ext cx="9447239" cy="3805775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cs-CZ" dirty="0"/>
              <a:t>Žádost o dotaci je generována z </a:t>
            </a:r>
            <a:r>
              <a:rPr lang="cs-CZ" b="1" dirty="0"/>
              <a:t>Portálu farmáře </a:t>
            </a:r>
            <a:r>
              <a:rPr lang="cs-CZ" dirty="0"/>
              <a:t>(učet na RO SZIF)</a:t>
            </a:r>
          </a:p>
          <a:p>
            <a:pPr lvl="1"/>
            <a:r>
              <a:rPr lang="cs-CZ" dirty="0"/>
              <a:t>Žádost o dotaci obdrží </a:t>
            </a:r>
            <a:r>
              <a:rPr lang="cs-CZ" u="sng" dirty="0"/>
              <a:t>min. počet bodů </a:t>
            </a:r>
            <a:r>
              <a:rPr lang="cs-CZ" dirty="0"/>
              <a:t>stanoveným MAS</a:t>
            </a:r>
          </a:p>
          <a:p>
            <a:pPr lvl="1"/>
            <a:r>
              <a:rPr lang="cs-CZ" dirty="0"/>
              <a:t>Lhůta vázanosti na účel </a:t>
            </a:r>
            <a:r>
              <a:rPr lang="cs-CZ" b="1" dirty="0"/>
              <a:t>5 let,</a:t>
            </a:r>
            <a:r>
              <a:rPr lang="cs-CZ" dirty="0"/>
              <a:t> veškeré dokumenty administrovat </a:t>
            </a:r>
            <a:r>
              <a:rPr lang="cs-CZ" u="sng" dirty="0"/>
              <a:t>10 let</a:t>
            </a:r>
            <a:endParaRPr lang="cs-CZ" b="1" u="sng" dirty="0"/>
          </a:p>
          <a:p>
            <a:pPr lvl="1"/>
            <a:r>
              <a:rPr lang="cs-CZ" dirty="0"/>
              <a:t>Všechny předměty co jsou předmětem projektu jsou umístěny na území MAS</a:t>
            </a:r>
          </a:p>
          <a:p>
            <a:pPr lvl="1"/>
            <a:r>
              <a:rPr lang="cs-CZ" dirty="0"/>
              <a:t>Zrealizovaný projekt a </a:t>
            </a:r>
            <a:r>
              <a:rPr lang="cs-CZ" dirty="0" err="1"/>
              <a:t>ŽoP</a:t>
            </a:r>
            <a:r>
              <a:rPr lang="cs-CZ" dirty="0"/>
              <a:t> musí být podána </a:t>
            </a:r>
            <a:r>
              <a:rPr lang="cs-CZ" b="1" dirty="0"/>
              <a:t>do 24 měsíců </a:t>
            </a:r>
            <a:r>
              <a:rPr lang="cs-CZ" dirty="0"/>
              <a:t>od podpisu DOHODY</a:t>
            </a:r>
          </a:p>
          <a:p>
            <a:pPr lvl="1"/>
            <a:r>
              <a:rPr lang="cs-CZ" dirty="0"/>
              <a:t>V případě výsadby révy vinné – lze podpořit i výstavbu nových konstrukcí a pořízení sadby</a:t>
            </a:r>
          </a:p>
          <a:p>
            <a:pPr lvl="1"/>
            <a:r>
              <a:rPr lang="cs-CZ" dirty="0"/>
              <a:t>Přípustné způsoby uspořádání –</a:t>
            </a:r>
          </a:p>
          <a:p>
            <a:pPr lvl="2"/>
            <a:r>
              <a:rPr lang="cs-CZ" dirty="0"/>
              <a:t>vlastnictví</a:t>
            </a:r>
          </a:p>
          <a:p>
            <a:pPr lvl="2"/>
            <a:r>
              <a:rPr lang="cs-CZ" dirty="0"/>
              <a:t> spoluvlastnictví, pronájem, pacht, věcné břemeno (písemný souhlas spoluvlastníků)</a:t>
            </a:r>
          </a:p>
          <a:p>
            <a:pPr lvl="1"/>
            <a:r>
              <a:rPr lang="cs-CZ" dirty="0"/>
              <a:t>Žadatel musí splňovat podmínky v rámci zvoleného režimu podpory</a:t>
            </a:r>
          </a:p>
          <a:p>
            <a:pPr lvl="1"/>
            <a:r>
              <a:rPr lang="cs-CZ" dirty="0"/>
              <a:t>Žadatel musí splňovat velikostní kategorii podniku</a:t>
            </a:r>
          </a:p>
          <a:p>
            <a:pPr lvl="1"/>
            <a:r>
              <a:rPr lang="cs-CZ" dirty="0"/>
              <a:t>V případě že se žadatel zavázal vytvořit pracovní místo – musí vytvořit nové </a:t>
            </a:r>
            <a:r>
              <a:rPr lang="cs-CZ" dirty="0" err="1"/>
              <a:t>prac.místo</a:t>
            </a:r>
            <a:r>
              <a:rPr lang="cs-CZ" dirty="0"/>
              <a:t> </a:t>
            </a:r>
            <a:r>
              <a:rPr lang="cs-CZ" b="1" dirty="0"/>
              <a:t>do 6 měsíců</a:t>
            </a:r>
            <a:r>
              <a:rPr lang="cs-CZ" dirty="0"/>
              <a:t> od data převedení dotace, s </a:t>
            </a:r>
            <a:r>
              <a:rPr lang="cs-CZ" u="sng" dirty="0"/>
              <a:t>udržitelností </a:t>
            </a:r>
            <a:r>
              <a:rPr lang="cs-CZ" b="1" u="sng" dirty="0"/>
              <a:t>5 let </a:t>
            </a:r>
            <a:r>
              <a:rPr lang="cs-CZ" u="sng" dirty="0"/>
              <a:t>(pozor změna)</a:t>
            </a:r>
            <a:endParaRPr lang="cs-CZ" b="1" u="sng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62944AB-C56F-040F-9C0B-0345CDBFA30A}"/>
              </a:ext>
            </a:extLst>
          </p:cNvPr>
          <p:cNvSpPr txBox="1"/>
          <p:nvPr/>
        </p:nvSpPr>
        <p:spPr>
          <a:xfrm>
            <a:off x="9362405" y="1865650"/>
            <a:ext cx="184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Min. počet bodů    15 b.</a:t>
            </a:r>
          </a:p>
        </p:txBody>
      </p:sp>
    </p:spTree>
    <p:extLst>
      <p:ext uri="{BB962C8B-B14F-4D97-AF65-F5344CB8AC3E}">
        <p14:creationId xmlns:p14="http://schemas.microsoft.com/office/powerpoint/2010/main" val="9064896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20" y="1179185"/>
            <a:ext cx="9823841" cy="1280890"/>
          </a:xfrm>
        </p:spPr>
        <p:txBody>
          <a:bodyPr>
            <a:normAutofit/>
          </a:bodyPr>
          <a:lstStyle/>
          <a:p>
            <a:r>
              <a:rPr lang="cs-CZ" b="1" dirty="0"/>
              <a:t>Další podmínky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CC015-5AAF-3374-CF47-E1D9F84C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560" y="1865650"/>
            <a:ext cx="9447239" cy="3805775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cs-CZ" dirty="0"/>
              <a:t>Žádost o dotaci je generována z </a:t>
            </a:r>
            <a:r>
              <a:rPr lang="cs-CZ" b="1" dirty="0"/>
              <a:t>Portálu farmáře </a:t>
            </a:r>
            <a:r>
              <a:rPr lang="cs-CZ" dirty="0"/>
              <a:t>(učet na RO SZIF)</a:t>
            </a:r>
          </a:p>
          <a:p>
            <a:pPr lvl="1"/>
            <a:r>
              <a:rPr lang="cs-CZ" dirty="0"/>
              <a:t>Žádost o dotaci obdrží </a:t>
            </a:r>
            <a:r>
              <a:rPr lang="cs-CZ" u="sng" dirty="0"/>
              <a:t>min. počet bodů </a:t>
            </a:r>
            <a:r>
              <a:rPr lang="cs-CZ" dirty="0"/>
              <a:t>stanoveným MAS</a:t>
            </a:r>
          </a:p>
          <a:p>
            <a:pPr lvl="1"/>
            <a:r>
              <a:rPr lang="cs-CZ" dirty="0"/>
              <a:t>Lhůta vázanosti na účel </a:t>
            </a:r>
            <a:r>
              <a:rPr lang="cs-CZ" b="1" dirty="0"/>
              <a:t>5 let,</a:t>
            </a:r>
            <a:r>
              <a:rPr lang="cs-CZ" dirty="0"/>
              <a:t> veškeré dokumenty administrovat </a:t>
            </a:r>
            <a:r>
              <a:rPr lang="cs-CZ" u="sng" dirty="0"/>
              <a:t>10 let</a:t>
            </a:r>
            <a:endParaRPr lang="cs-CZ" b="1" u="sng" dirty="0"/>
          </a:p>
          <a:p>
            <a:pPr lvl="1"/>
            <a:r>
              <a:rPr lang="cs-CZ" dirty="0"/>
              <a:t>Všechny předměty co jsou předmětem projektu jsou umístěny na území MAS</a:t>
            </a:r>
          </a:p>
          <a:p>
            <a:pPr lvl="1"/>
            <a:r>
              <a:rPr lang="cs-CZ" dirty="0"/>
              <a:t>Zrealizovaný projekt a </a:t>
            </a:r>
            <a:r>
              <a:rPr lang="cs-CZ" dirty="0" err="1"/>
              <a:t>ŽoP</a:t>
            </a:r>
            <a:r>
              <a:rPr lang="cs-CZ" dirty="0"/>
              <a:t> musí být podána </a:t>
            </a:r>
            <a:r>
              <a:rPr lang="cs-CZ" b="1" dirty="0"/>
              <a:t>do 24 měsíců </a:t>
            </a:r>
            <a:r>
              <a:rPr lang="cs-CZ" dirty="0"/>
              <a:t>od podpisu DOHODY</a:t>
            </a:r>
          </a:p>
          <a:p>
            <a:pPr lvl="1"/>
            <a:r>
              <a:rPr lang="cs-CZ" dirty="0"/>
              <a:t>V případě výsadby révy vinné – lze podpořit i výstavbu nových konstrukcí a pořízení sadby</a:t>
            </a:r>
          </a:p>
          <a:p>
            <a:pPr lvl="1"/>
            <a:r>
              <a:rPr lang="cs-CZ" dirty="0"/>
              <a:t>Přípustné způsoby uspořádání –</a:t>
            </a:r>
          </a:p>
          <a:p>
            <a:pPr lvl="2"/>
            <a:r>
              <a:rPr lang="cs-CZ" dirty="0"/>
              <a:t>vlastnictví</a:t>
            </a:r>
          </a:p>
          <a:p>
            <a:pPr lvl="2"/>
            <a:r>
              <a:rPr lang="cs-CZ" dirty="0"/>
              <a:t> spoluvlastnictví, pronájem, pacht, věcné břemeno (písemný souhlas spoluvlastníků)</a:t>
            </a:r>
          </a:p>
          <a:p>
            <a:pPr lvl="1"/>
            <a:r>
              <a:rPr lang="cs-CZ" dirty="0"/>
              <a:t>Žadatel musí splňovat podmínky v rámci zvoleného režimu podpory</a:t>
            </a:r>
          </a:p>
          <a:p>
            <a:pPr lvl="1"/>
            <a:r>
              <a:rPr lang="cs-CZ" dirty="0"/>
              <a:t>Žadatel musí splňovat velikostní kategorii podniku</a:t>
            </a:r>
          </a:p>
          <a:p>
            <a:pPr lvl="1"/>
            <a:r>
              <a:rPr lang="cs-CZ" dirty="0"/>
              <a:t>V případě že se žadatel zavázal vytvořit pracovní místo – musí vytvořit nové </a:t>
            </a:r>
            <a:r>
              <a:rPr lang="cs-CZ" dirty="0" err="1"/>
              <a:t>prac.místo</a:t>
            </a:r>
            <a:r>
              <a:rPr lang="cs-CZ" dirty="0"/>
              <a:t> </a:t>
            </a:r>
            <a:r>
              <a:rPr lang="cs-CZ" b="1" dirty="0"/>
              <a:t>do 6 měsíců</a:t>
            </a:r>
            <a:r>
              <a:rPr lang="cs-CZ" dirty="0"/>
              <a:t> od data převedení dotace, s </a:t>
            </a:r>
            <a:r>
              <a:rPr lang="cs-CZ" u="sng" dirty="0"/>
              <a:t>udržitelností </a:t>
            </a:r>
            <a:r>
              <a:rPr lang="cs-CZ" b="1" u="sng" dirty="0"/>
              <a:t>5 let </a:t>
            </a:r>
            <a:r>
              <a:rPr lang="cs-CZ" u="sng" dirty="0"/>
              <a:t>(pozor změna)</a:t>
            </a:r>
            <a:endParaRPr lang="cs-CZ" b="1" u="sng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62944AB-C56F-040F-9C0B-0345CDBFA30A}"/>
              </a:ext>
            </a:extLst>
          </p:cNvPr>
          <p:cNvSpPr txBox="1"/>
          <p:nvPr/>
        </p:nvSpPr>
        <p:spPr>
          <a:xfrm>
            <a:off x="9362405" y="1865650"/>
            <a:ext cx="184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Min. počet bodů    15 b.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A2CC4FC-F6DD-A515-0F6E-1F939C9F6EA8}"/>
              </a:ext>
            </a:extLst>
          </p:cNvPr>
          <p:cNvSpPr/>
          <p:nvPr/>
        </p:nvSpPr>
        <p:spPr>
          <a:xfrm>
            <a:off x="5411755" y="681135"/>
            <a:ext cx="6465646" cy="49079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dirty="0"/>
              <a:t>Žadatelům, kteří zatím nemají účet v Portálu farmáře, doporučujeme vyplnit </a:t>
            </a:r>
            <a:r>
              <a:rPr lang="cs-CZ" dirty="0">
                <a:hlinkClick r:id="rId6"/>
              </a:rPr>
              <a:t>ŽÁDOST O PŘÍSTUP</a:t>
            </a:r>
            <a:endParaRPr lang="cs-CZ" dirty="0"/>
          </a:p>
          <a:p>
            <a:r>
              <a:rPr lang="cs-CZ" dirty="0"/>
              <a:t>Následně ji podat přes datovou schránku nebo osobně na pracovištích SZIF v </a:t>
            </a:r>
            <a:r>
              <a:rPr lang="cs-CZ" b="1" dirty="0"/>
              <a:t>Litoměřicích </a:t>
            </a:r>
            <a:r>
              <a:rPr lang="cs-CZ" b="1" dirty="0">
                <a:hlinkClick r:id="rId7"/>
              </a:rPr>
              <a:t>https://www.szif.cz/cs/szif-ro-ul?portalAction=lpisDetail&amp;lpisID=litomerice</a:t>
            </a:r>
            <a:r>
              <a:rPr lang="cs-CZ" dirty="0"/>
              <a:t> , nebo </a:t>
            </a:r>
            <a:r>
              <a:rPr lang="cs-CZ" b="1" dirty="0"/>
              <a:t>v Ústí nad Labem </a:t>
            </a:r>
            <a:r>
              <a:rPr lang="cs-CZ" b="1" dirty="0">
                <a:hlinkClick r:id="rId8"/>
              </a:rPr>
              <a:t>https://www.szif.cz/cs/</a:t>
            </a:r>
            <a:r>
              <a:rPr lang="cs-CZ" b="1" dirty="0" err="1">
                <a:hlinkClick r:id="rId8"/>
              </a:rPr>
              <a:t>szif-ro-ul?portalAction</a:t>
            </a:r>
            <a:r>
              <a:rPr lang="cs-CZ" b="1" dirty="0">
                <a:hlinkClick r:id="rId8"/>
              </a:rPr>
              <a:t>=</a:t>
            </a:r>
            <a:r>
              <a:rPr lang="cs-CZ" b="1" dirty="0" err="1">
                <a:hlinkClick r:id="rId8"/>
              </a:rPr>
              <a:t>lpisDetail&amp;lpisID</a:t>
            </a:r>
            <a:r>
              <a:rPr lang="cs-CZ" b="1" dirty="0">
                <a:hlinkClick r:id="rId8"/>
              </a:rPr>
              <a:t>=</a:t>
            </a:r>
            <a:r>
              <a:rPr lang="cs-CZ" b="1" dirty="0" err="1">
                <a:hlinkClick r:id="rId8"/>
              </a:rPr>
              <a:t>usti_nad_labem</a:t>
            </a:r>
            <a:r>
              <a:rPr lang="cs-CZ" b="1" dirty="0"/>
              <a:t>.</a:t>
            </a:r>
            <a:endParaRPr lang="cs-CZ" dirty="0"/>
          </a:p>
          <a:p>
            <a:r>
              <a:rPr lang="cs-CZ" dirty="0"/>
              <a:t>Pokud jsou doloženy všechny potřebné dokumenty, zřízení přístupu probíhá zpravidla na počkání.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714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534" y="1418883"/>
            <a:ext cx="9823841" cy="1280890"/>
          </a:xfrm>
        </p:spPr>
        <p:txBody>
          <a:bodyPr>
            <a:normAutofit/>
          </a:bodyPr>
          <a:lstStyle/>
          <a:p>
            <a:r>
              <a:rPr lang="cs-CZ" b="1" dirty="0"/>
              <a:t>Přílohy v </a:t>
            </a:r>
            <a:r>
              <a:rPr lang="cs-CZ" b="1" dirty="0" err="1"/>
              <a:t>ŽoD</a:t>
            </a:r>
            <a:r>
              <a:rPr lang="cs-CZ" b="1" dirty="0"/>
              <a:t> při podání na RO SZIF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CC015-5AAF-3374-CF47-E1D9F84C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373" y="2125964"/>
            <a:ext cx="9447239" cy="3805775"/>
          </a:xfrm>
        </p:spPr>
        <p:txBody>
          <a:bodyPr>
            <a:normAutofit/>
          </a:bodyPr>
          <a:lstStyle/>
          <a:p>
            <a:pPr lvl="1"/>
            <a:r>
              <a:rPr lang="cs-CZ" dirty="0"/>
              <a:t>Stavební výdaje, fotodokumentace současného stavu</a:t>
            </a:r>
          </a:p>
          <a:p>
            <a:pPr lvl="1"/>
            <a:r>
              <a:rPr lang="cs-CZ" dirty="0"/>
              <a:t>Pokud projekt podléhá stavebnímu úřadu (platné a pravomocné vyjádření ke dni podání na RO SZIF)</a:t>
            </a:r>
          </a:p>
          <a:p>
            <a:pPr lvl="1"/>
            <a:r>
              <a:rPr lang="cs-CZ" dirty="0"/>
              <a:t>Ověřený projektový dokument (pokud náleží k projektu)</a:t>
            </a:r>
          </a:p>
          <a:p>
            <a:pPr lvl="1"/>
            <a:r>
              <a:rPr lang="cs-CZ" dirty="0"/>
              <a:t>U projektu </a:t>
            </a:r>
            <a:r>
              <a:rPr lang="cs-CZ" u="sng" dirty="0"/>
              <a:t>posouzení</a:t>
            </a:r>
            <a:r>
              <a:rPr lang="cs-CZ" dirty="0"/>
              <a:t> vlivu záměru na životní prostředí nebo</a:t>
            </a:r>
            <a:r>
              <a:rPr lang="cs-CZ" b="1" u="sng" dirty="0"/>
              <a:t> stanovisko</a:t>
            </a:r>
            <a:r>
              <a:rPr lang="cs-CZ" b="1" dirty="0"/>
              <a:t> </a:t>
            </a:r>
            <a:r>
              <a:rPr lang="cs-CZ" dirty="0"/>
              <a:t>příslušného úřadu k posouzení vlivu na životní </a:t>
            </a:r>
            <a:r>
              <a:rPr lang="cs-CZ" dirty="0" err="1"/>
              <a:t>pr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Souhlasné stanovisko </a:t>
            </a:r>
            <a:r>
              <a:rPr lang="cs-CZ" dirty="0" err="1"/>
              <a:t>Mze</a:t>
            </a:r>
            <a:r>
              <a:rPr lang="cs-CZ" dirty="0"/>
              <a:t> dle závazného vzoru – pouze v případě výstavby/rekonstrukce oplocení pastevního areálu nebo chov vodní drůbeže</a:t>
            </a:r>
          </a:p>
          <a:p>
            <a:pPr lvl="1"/>
            <a:r>
              <a:rPr lang="cs-CZ" dirty="0"/>
              <a:t>V případě žadatele MSP – Prohlášení o zařazení podniku do kategorie mikropodniků, malých a středních podniků dle vzoru</a:t>
            </a:r>
          </a:p>
          <a:p>
            <a:pPr lvl="1"/>
            <a:r>
              <a:rPr lang="cs-CZ" dirty="0"/>
              <a:t>Identifikace příjemců dotací VYPLNIT – extra formulář – průřezové přílohy PF – přiložit k žádosti</a:t>
            </a:r>
          </a:p>
          <a:p>
            <a:pPr lvl="1"/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104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534" y="1418883"/>
            <a:ext cx="9823841" cy="1280890"/>
          </a:xfrm>
        </p:spPr>
        <p:txBody>
          <a:bodyPr>
            <a:normAutofit/>
          </a:bodyPr>
          <a:lstStyle/>
          <a:p>
            <a:r>
              <a:rPr lang="cs-CZ" b="1" dirty="0"/>
              <a:t>Přílohy v </a:t>
            </a:r>
            <a:r>
              <a:rPr lang="cs-CZ" b="1" dirty="0" err="1"/>
              <a:t>ŽoD</a:t>
            </a:r>
            <a:r>
              <a:rPr lang="cs-CZ" b="1" dirty="0"/>
              <a:t> při podání na RO SZIF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CC015-5AAF-3374-CF47-E1D9F84C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373" y="2125964"/>
            <a:ext cx="9447239" cy="3805775"/>
          </a:xfrm>
        </p:spPr>
        <p:txBody>
          <a:bodyPr>
            <a:normAutofit/>
          </a:bodyPr>
          <a:lstStyle/>
          <a:p>
            <a:pPr lvl="1"/>
            <a:r>
              <a:rPr lang="cs-CZ" dirty="0"/>
              <a:t>Stavební výdaje, fotodokumentace současného stavu</a:t>
            </a:r>
          </a:p>
          <a:p>
            <a:pPr lvl="1"/>
            <a:r>
              <a:rPr lang="cs-CZ" dirty="0"/>
              <a:t>Pokud projekt podléhá stavebnímu úřadu (platné a pravomocné vyjádření ke dni podání na RO SZIF)</a:t>
            </a:r>
          </a:p>
          <a:p>
            <a:pPr lvl="1"/>
            <a:r>
              <a:rPr lang="cs-CZ" dirty="0"/>
              <a:t>Ověřený projektový dokument (pokud náleží k projektu)</a:t>
            </a:r>
          </a:p>
          <a:p>
            <a:pPr lvl="1"/>
            <a:r>
              <a:rPr lang="cs-CZ" dirty="0"/>
              <a:t>U projektu </a:t>
            </a:r>
            <a:r>
              <a:rPr lang="cs-CZ" u="sng" dirty="0"/>
              <a:t>posouzení</a:t>
            </a:r>
            <a:r>
              <a:rPr lang="cs-CZ" dirty="0"/>
              <a:t> vlivu záměru na životní prostředí nebo</a:t>
            </a:r>
            <a:r>
              <a:rPr lang="cs-CZ" b="1" u="sng" dirty="0"/>
              <a:t> stanovisko</a:t>
            </a:r>
            <a:r>
              <a:rPr lang="cs-CZ" b="1" dirty="0"/>
              <a:t> </a:t>
            </a:r>
            <a:r>
              <a:rPr lang="cs-CZ" dirty="0"/>
              <a:t>příslušného úřadu k posouzení vlivu na životní </a:t>
            </a:r>
            <a:r>
              <a:rPr lang="cs-CZ" dirty="0" err="1"/>
              <a:t>pr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Souhlasné stanovisko </a:t>
            </a:r>
            <a:r>
              <a:rPr lang="cs-CZ" dirty="0" err="1"/>
              <a:t>Mze</a:t>
            </a:r>
            <a:r>
              <a:rPr lang="cs-CZ" dirty="0"/>
              <a:t> dle závazného vzoru – pouze v případě výstavby/rekonstrukce oplocení pastevního areálu nebo chov vodní drůbeže</a:t>
            </a:r>
          </a:p>
          <a:p>
            <a:pPr lvl="1"/>
            <a:r>
              <a:rPr lang="cs-CZ" dirty="0"/>
              <a:t>V případě žadatele MSP – Prohlášení o zařazení podniku do kategorie mikropodniků, malých a středních podniků dle vzoru</a:t>
            </a:r>
          </a:p>
          <a:p>
            <a:pPr lvl="1"/>
            <a:r>
              <a:rPr lang="cs-CZ" dirty="0"/>
              <a:t>Identifikace příjemců dotací VYPLNIT – extra formulář – průřezové přílohy PF – přiložit k žádosti</a:t>
            </a:r>
          </a:p>
          <a:p>
            <a:pPr lvl="1"/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52" y="10901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764" y="5910679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62" y="5931740"/>
            <a:ext cx="3159681" cy="73652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18A6B8E-6427-E67B-B981-D6740638F6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83" t="8366" r="20147" b="4183"/>
          <a:stretch/>
        </p:blipFill>
        <p:spPr>
          <a:xfrm>
            <a:off x="36687" y="168677"/>
            <a:ext cx="5665695" cy="599738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3F9F911-B0A8-CBDE-77C5-DA99E3C752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383" t="7653" r="19180" b="4634"/>
          <a:stretch/>
        </p:blipFill>
        <p:spPr>
          <a:xfrm>
            <a:off x="857908" y="340608"/>
            <a:ext cx="5783467" cy="601531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BC57FC6-637E-4438-F359-571F476B22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124" t="7974" r="19993" b="4313"/>
          <a:stretch/>
        </p:blipFill>
        <p:spPr>
          <a:xfrm>
            <a:off x="1611831" y="647516"/>
            <a:ext cx="5593976" cy="601532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CDCDCE24-69F9-6913-1C3B-BCCBF530F48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236" t="9520" r="18455" b="4338"/>
          <a:stretch/>
        </p:blipFill>
        <p:spPr>
          <a:xfrm>
            <a:off x="3791539" y="533254"/>
            <a:ext cx="5889812" cy="590758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CE09B3F-782C-89FE-88AD-C2FEF00FAD7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5074" t="8235" r="18455" b="4338"/>
          <a:stretch/>
        </p:blipFill>
        <p:spPr>
          <a:xfrm>
            <a:off x="6241443" y="474437"/>
            <a:ext cx="5665695" cy="5995753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E039D353-7D74-0601-3EC5-B4E60817F62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236" t="10588" r="18455" b="5290"/>
          <a:stretch/>
        </p:blipFill>
        <p:spPr>
          <a:xfrm>
            <a:off x="3508834" y="1144301"/>
            <a:ext cx="5889812" cy="5769099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EA0C35FF-6F4B-DC19-C34C-66DE28A94E7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4265" t="6930" r="19265" b="6928"/>
          <a:stretch/>
        </p:blipFill>
        <p:spPr>
          <a:xfrm>
            <a:off x="6619784" y="1114952"/>
            <a:ext cx="5665695" cy="5907587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7FFF0233-5AC1-B457-461F-2FA5EF06FB4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3236" t="8861" r="18455" b="32145"/>
          <a:stretch/>
        </p:blipFill>
        <p:spPr>
          <a:xfrm>
            <a:off x="3515789" y="2395044"/>
            <a:ext cx="5889812" cy="404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9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B6DC2C-6571-F805-15D0-CC8E1978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28" y="1455539"/>
            <a:ext cx="9823841" cy="1280890"/>
          </a:xfrm>
        </p:spPr>
        <p:txBody>
          <a:bodyPr>
            <a:normAutofit/>
          </a:bodyPr>
          <a:lstStyle/>
          <a:p>
            <a:r>
              <a:rPr lang="cs-CZ" b="1" dirty="0"/>
              <a:t>Děkujeme Vám za pozornost</a:t>
            </a:r>
            <a:br>
              <a:rPr lang="cs-CZ" dirty="0"/>
            </a:b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F2A72B0-9DF4-C922-4D1F-F01E385C1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143" y="248880"/>
            <a:ext cx="4374857" cy="11516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3B25ABB-26F0-1DBB-E985-ADFB0EE47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405" y="49716"/>
            <a:ext cx="2142207" cy="121091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75F0294-C823-B054-439D-1C30537DE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557" y="5937473"/>
            <a:ext cx="787236" cy="778644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3E44E4A7-B06B-C75F-1016-00E73E890A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7871" y="5979595"/>
            <a:ext cx="3159681" cy="736522"/>
          </a:xfrm>
          <a:prstGeom prst="rect">
            <a:avLst/>
          </a:prstGeom>
        </p:spPr>
      </p:pic>
      <p:pic>
        <p:nvPicPr>
          <p:cNvPr id="2050" name="Picture 2" descr="Strategické plány SZP - Evropská komise">
            <a:extLst>
              <a:ext uri="{FF2B5EF4-FFF2-40B4-BE49-F238E27FC236}">
                <a16:creationId xmlns:a16="http://schemas.microsoft.com/office/drawing/2014/main" id="{140A97C5-57F5-E146-6506-D9ECD59690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0"/>
          <a:stretch/>
        </p:blipFill>
        <p:spPr bwMode="auto">
          <a:xfrm>
            <a:off x="3454335" y="2106439"/>
            <a:ext cx="5710237" cy="349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597094F-EA2C-9507-DDF6-E34019913862}"/>
              </a:ext>
            </a:extLst>
          </p:cNvPr>
          <p:cNvSpPr txBox="1"/>
          <p:nvPr/>
        </p:nvSpPr>
        <p:spPr>
          <a:xfrm>
            <a:off x="3552700" y="5657671"/>
            <a:ext cx="6344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1" dirty="0"/>
              <a:t>Ing. Daniela Valentová</a:t>
            </a:r>
          </a:p>
          <a:p>
            <a:r>
              <a:rPr lang="cs-CZ" sz="1800" i="1" dirty="0"/>
              <a:t>manažerka SZP</a:t>
            </a:r>
          </a:p>
          <a:p>
            <a:r>
              <a:rPr lang="cs-CZ" sz="1800" i="1" dirty="0"/>
              <a:t>email: </a:t>
            </a:r>
            <a:r>
              <a:rPr lang="cs-CZ" sz="1800" i="1" dirty="0">
                <a:hlinkClick r:id="rId7"/>
              </a:rPr>
              <a:t>daniela.valentova@mascs.cz</a:t>
            </a:r>
            <a:r>
              <a:rPr lang="cs-CZ" sz="1800" i="1" dirty="0"/>
              <a:t>, </a:t>
            </a:r>
          </a:p>
          <a:p>
            <a:r>
              <a:rPr lang="cs-CZ" sz="1800" i="1" dirty="0"/>
              <a:t>telefon: </a:t>
            </a:r>
            <a:r>
              <a:rPr lang="cs-CZ" sz="1800" b="1" i="1" dirty="0"/>
              <a:t>770 700 535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3853026-FDBD-EFD1-754D-206271385AE3}"/>
              </a:ext>
            </a:extLst>
          </p:cNvPr>
          <p:cNvSpPr txBox="1"/>
          <p:nvPr/>
        </p:nvSpPr>
        <p:spPr>
          <a:xfrm>
            <a:off x="9712171" y="2627790"/>
            <a:ext cx="24798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Kancelář MAS:</a:t>
            </a:r>
          </a:p>
          <a:p>
            <a:endParaRPr lang="cs-CZ" b="1" dirty="0"/>
          </a:p>
          <a:p>
            <a:r>
              <a:rPr lang="cs-CZ" b="1" i="1" dirty="0"/>
              <a:t>Kavalír II.</a:t>
            </a:r>
          </a:p>
          <a:p>
            <a:r>
              <a:rPr lang="cs-CZ" dirty="0"/>
              <a:t>Pod hradbami 390</a:t>
            </a:r>
          </a:p>
          <a:p>
            <a:r>
              <a:rPr lang="cs-CZ" dirty="0"/>
              <a:t>Terezín</a:t>
            </a:r>
          </a:p>
          <a:p>
            <a:r>
              <a:rPr lang="cs-CZ" dirty="0"/>
              <a:t>41155</a:t>
            </a:r>
          </a:p>
        </p:txBody>
      </p:sp>
    </p:spTree>
    <p:extLst>
      <p:ext uri="{BB962C8B-B14F-4D97-AF65-F5344CB8AC3E}">
        <p14:creationId xmlns:p14="http://schemas.microsoft.com/office/powerpoint/2010/main" val="4081420279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3417</TotalTime>
  <Words>5565</Words>
  <Application>Microsoft Office PowerPoint</Application>
  <PresentationFormat>Širokoúhlá obrazovka</PresentationFormat>
  <Paragraphs>495</Paragraphs>
  <Slides>57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6" baseType="lpstr">
      <vt:lpstr>Arial</vt:lpstr>
      <vt:lpstr>Arial-BoldMT</vt:lpstr>
      <vt:lpstr>ArialMT</vt:lpstr>
      <vt:lpstr>Century Gothic</vt:lpstr>
      <vt:lpstr>Comic Sans MS</vt:lpstr>
      <vt:lpstr>Gill Sans MT</vt:lpstr>
      <vt:lpstr>Wingdings</vt:lpstr>
      <vt:lpstr>Wingdings 3</vt:lpstr>
      <vt:lpstr>Stébla</vt:lpstr>
      <vt:lpstr>   Seminář pro žadatele        Výzva č. 1</vt:lpstr>
      <vt:lpstr>Program</vt:lpstr>
      <vt:lpstr>Základní informace o výzvě</vt:lpstr>
      <vt:lpstr>Základní informace o výzvě</vt:lpstr>
      <vt:lpstr>Základní informace o výzvě</vt:lpstr>
      <vt:lpstr>Harmonogram administrace projektů</vt:lpstr>
      <vt:lpstr>Obecná a specifická pravidla</vt:lpstr>
      <vt:lpstr>Obecná a specifická pravidla</vt:lpstr>
      <vt:lpstr>Obecná a specifická pravidla</vt:lpstr>
      <vt:lpstr>Obecná a specifická pravidla</vt:lpstr>
      <vt:lpstr>Obecná a specifická pravidla</vt:lpstr>
      <vt:lpstr>Obecná a specifická pravidla</vt:lpstr>
      <vt:lpstr>Fiche 2 Lesnické podnikání a hospodaření v lese</vt:lpstr>
      <vt:lpstr>Fiche 2 Lesnické podnikání a hospodaření v lese</vt:lpstr>
      <vt:lpstr>Fiche 2 Lesnické podnikání a hospodaření v lese</vt:lpstr>
      <vt:lpstr>Fiche 2 Lesnické podnikání a hospodaření v lese</vt:lpstr>
      <vt:lpstr>Fiche 2 Lesnické podnikání a hospodaření v lese</vt:lpstr>
      <vt:lpstr>Fiche 2 Lesnické podnikání a hospodaření v lese</vt:lpstr>
      <vt:lpstr>Fiche 4 Podnikání malých a středních podniků</vt:lpstr>
      <vt:lpstr>Fiche 4 Podnikání malých a středních podniků</vt:lpstr>
      <vt:lpstr>Fiche 4 Podnikání malých a středních podniků</vt:lpstr>
      <vt:lpstr>Fiche 4 Podnikání malých a středních podniků</vt:lpstr>
      <vt:lpstr>Fiche 4 Podnikání malých a středních podniků</vt:lpstr>
      <vt:lpstr>Fiche 4 Podnikání malých a středních podniků</vt:lpstr>
      <vt:lpstr>Fiche 4 Podnikání malých a středních podniků</vt:lpstr>
      <vt:lpstr>Fiche 5 Základní služby a obnova obcí</vt:lpstr>
      <vt:lpstr>Fiche 5 Základní služby a obnova obcí</vt:lpstr>
      <vt:lpstr>Fiche 5 Základní služby a obnova obcí</vt:lpstr>
      <vt:lpstr>Fiche 5 Základní služby a obnova obcí</vt:lpstr>
      <vt:lpstr>Fiche 5 Základní služby a obnova obcí</vt:lpstr>
      <vt:lpstr>Fiche 5 Základní služby a obnova obcí</vt:lpstr>
      <vt:lpstr>Fiche 5 Základní služby a obnova obcí</vt:lpstr>
      <vt:lpstr>Fiche 5 Základní služby a obnova obcí</vt:lpstr>
      <vt:lpstr>Fiche 6 Neproduktivní infrastruktura v krajině</vt:lpstr>
      <vt:lpstr>Fiche 6 Neproduktivní infrastruktura v krajině</vt:lpstr>
      <vt:lpstr>Fiche 6 Neproduktivní infrastruktura v krajině</vt:lpstr>
      <vt:lpstr>Fiche 6 Neproduktivní infrastruktura v krajině</vt:lpstr>
      <vt:lpstr>Fiche 6 Neproduktivní infrastruktura v krajině</vt:lpstr>
      <vt:lpstr>Režimy podpory</vt:lpstr>
      <vt:lpstr>Režim ,,de minimis“</vt:lpstr>
      <vt:lpstr>Režim ,,de minimis“</vt:lpstr>
      <vt:lpstr>Režim nezakládá veřejnou podporu</vt:lpstr>
      <vt:lpstr>Režim nezakládá veřejnou podporu</vt:lpstr>
      <vt:lpstr>Režim ABER</vt:lpstr>
      <vt:lpstr>Režim ABER</vt:lpstr>
      <vt:lpstr>PRAVIDLA pro žadatele</vt:lpstr>
      <vt:lpstr>PRAVIDLA pro žadatele</vt:lpstr>
      <vt:lpstr>Žádost o dotaci - ŽoD</vt:lpstr>
      <vt:lpstr>Žádost o dotaci - ŽoD</vt:lpstr>
      <vt:lpstr>ADMINISTRATIVNÍ KONTROLA</vt:lpstr>
      <vt:lpstr>ADMINISTRATIVNÍ KONTROLA</vt:lpstr>
      <vt:lpstr>Fiche 2, 4, 5, 6 KRITÉRIA PŘIJATELNOSTI (věcné hodnocení) </vt:lpstr>
      <vt:lpstr>Další podmínky </vt:lpstr>
      <vt:lpstr>Další podmínky </vt:lpstr>
      <vt:lpstr>Přílohy v ŽoD při podání na RO SZIF </vt:lpstr>
      <vt:lpstr>Přílohy v ŽoD při podání na RO SZIF </vt:lpstr>
      <vt:lpstr>Děkujeme Vám za pozornost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 Výzvě č. 1</dc:title>
  <dc:creator>MAS</dc:creator>
  <cp:lastModifiedBy>MAS</cp:lastModifiedBy>
  <cp:revision>81</cp:revision>
  <dcterms:created xsi:type="dcterms:W3CDTF">2024-04-18T07:18:36Z</dcterms:created>
  <dcterms:modified xsi:type="dcterms:W3CDTF">2024-06-07T06:32:30Z</dcterms:modified>
</cp:coreProperties>
</file>